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73" r:id="rId1"/>
  </p:sldMasterIdLst>
  <p:notesMasterIdLst>
    <p:notesMasterId r:id="rId53"/>
  </p:notesMasterIdLst>
  <p:sldIdLst>
    <p:sldId id="256" r:id="rId2"/>
    <p:sldId id="310" r:id="rId3"/>
    <p:sldId id="424" r:id="rId4"/>
    <p:sldId id="1004" r:id="rId5"/>
    <p:sldId id="990" r:id="rId6"/>
    <p:sldId id="989" r:id="rId7"/>
    <p:sldId id="979" r:id="rId8"/>
    <p:sldId id="996" r:id="rId9"/>
    <p:sldId id="977" r:id="rId10"/>
    <p:sldId id="993" r:id="rId11"/>
    <p:sldId id="997" r:id="rId12"/>
    <p:sldId id="737" r:id="rId13"/>
    <p:sldId id="739" r:id="rId14"/>
    <p:sldId id="705" r:id="rId15"/>
    <p:sldId id="706" r:id="rId16"/>
    <p:sldId id="713" r:id="rId17"/>
    <p:sldId id="1011" r:id="rId18"/>
    <p:sldId id="740" r:id="rId19"/>
    <p:sldId id="716" r:id="rId20"/>
    <p:sldId id="715" r:id="rId21"/>
    <p:sldId id="998" r:id="rId22"/>
    <p:sldId id="741" r:id="rId23"/>
    <p:sldId id="743" r:id="rId24"/>
    <p:sldId id="742" r:id="rId25"/>
    <p:sldId id="744" r:id="rId26"/>
    <p:sldId id="748" r:id="rId27"/>
    <p:sldId id="746" r:id="rId28"/>
    <p:sldId id="994" r:id="rId29"/>
    <p:sldId id="995" r:id="rId30"/>
    <p:sldId id="691" r:id="rId31"/>
    <p:sldId id="1005" r:id="rId32"/>
    <p:sldId id="1006" r:id="rId33"/>
    <p:sldId id="1007" r:id="rId34"/>
    <p:sldId id="1008" r:id="rId35"/>
    <p:sldId id="747" r:id="rId36"/>
    <p:sldId id="999" r:id="rId37"/>
    <p:sldId id="1002" r:id="rId38"/>
    <p:sldId id="750" r:id="rId39"/>
    <p:sldId id="283" r:id="rId40"/>
    <p:sldId id="680" r:id="rId41"/>
    <p:sldId id="751" r:id="rId42"/>
    <p:sldId id="1010" r:id="rId43"/>
    <p:sldId id="752" r:id="rId44"/>
    <p:sldId id="681" r:id="rId45"/>
    <p:sldId id="682" r:id="rId46"/>
    <p:sldId id="684" r:id="rId47"/>
    <p:sldId id="685" r:id="rId48"/>
    <p:sldId id="686" r:id="rId49"/>
    <p:sldId id="1009" r:id="rId50"/>
    <p:sldId id="1003" r:id="rId51"/>
    <p:sldId id="991" r:id="rId5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525"/>
    <a:srgbClr val="111E1F"/>
    <a:srgbClr val="E2DE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6357" autoAdjust="0"/>
  </p:normalViewPr>
  <p:slideViewPr>
    <p:cSldViewPr>
      <p:cViewPr varScale="1">
        <p:scale>
          <a:sx n="121" d="100"/>
          <a:sy n="121" d="100"/>
        </p:scale>
        <p:origin x="114" y="11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E09F94-A9D2-4925-8CC0-4D79DD6C3298}" type="doc">
      <dgm:prSet loTypeId="urn:microsoft.com/office/officeart/2005/8/layout/default" loCatId="list" qsTypeId="urn:microsoft.com/office/officeart/2005/8/quickstyle/3d1" qsCatId="3D" csTypeId="urn:microsoft.com/office/officeart/2005/8/colors/accent1_2" csCatId="accent1" phldr="1"/>
      <dgm:spPr>
        <a:scene3d>
          <a:camera prst="orthographicFront">
            <a:rot lat="0" lon="0" rev="0"/>
          </a:camera>
          <a:lightRig rig="balanced" dir="t">
            <a:rot lat="0" lon="0" rev="8700000"/>
          </a:lightRig>
        </a:scene3d>
      </dgm:spPr>
      <dgm:t>
        <a:bodyPr/>
        <a:lstStyle/>
        <a:p>
          <a:endParaRPr lang="en-US"/>
        </a:p>
      </dgm:t>
    </dgm:pt>
    <dgm:pt modelId="{AFFB51C7-7C0D-470B-98E4-265733E9D369}">
      <dgm:prSet phldrT="[Text]" custT="1"/>
      <dgm:spPr>
        <a:ln w="38100">
          <a:solidFill>
            <a:srgbClr val="FF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CA" sz="1600" b="1" dirty="0"/>
            <a:t>AI could cut healthcare costs in the U.S. by USD $150 Billions in 2026</a:t>
          </a:r>
          <a:endParaRPr lang="en-US" sz="1600" b="1" dirty="0"/>
        </a:p>
      </dgm:t>
    </dgm:pt>
    <dgm:pt modelId="{AA2ED192-5091-473B-9579-092A1B5657CF}" type="parTrans" cxnId="{B8668664-14FD-4FC1-9ECC-0BFF337B469C}">
      <dgm:prSet/>
      <dgm:spPr/>
      <dgm:t>
        <a:bodyPr/>
        <a:lstStyle/>
        <a:p>
          <a:endParaRPr lang="en-US" sz="2800" b="1"/>
        </a:p>
      </dgm:t>
    </dgm:pt>
    <dgm:pt modelId="{6E579558-92AD-42EA-BCDC-462BF412B061}" type="sibTrans" cxnId="{B8668664-14FD-4FC1-9ECC-0BFF337B469C}">
      <dgm:prSet/>
      <dgm:spPr/>
      <dgm:t>
        <a:bodyPr/>
        <a:lstStyle/>
        <a:p>
          <a:endParaRPr lang="en-US" sz="2800" b="1"/>
        </a:p>
      </dgm:t>
    </dgm:pt>
    <dgm:pt modelId="{CD4C68FC-E88C-4268-BDA6-D98B8B886803}">
      <dgm:prSet phldrT="[Text]" custT="1"/>
      <dgm:spPr>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w="38100">
          <a:solidFill>
            <a:srgbClr val="FF0000"/>
          </a:solid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prstMaterial="plastic">
          <a:bevelT w="120900" h="88900"/>
          <a:bevelB w="88900" h="31750" prst="angle"/>
        </a:sp3d>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CA" sz="1600" b="1" kern="1200" dirty="0">
              <a:solidFill>
                <a:prstClr val="white"/>
              </a:solidFill>
              <a:latin typeface="Calibri"/>
              <a:ea typeface="+mn-ea"/>
              <a:cs typeface="+mn-cs"/>
            </a:rPr>
            <a:t>AI outperforms expert human doctors in many healthcare areas</a:t>
          </a:r>
          <a:endParaRPr lang="en-US" sz="1600" b="1" kern="1200" dirty="0">
            <a:solidFill>
              <a:prstClr val="white"/>
            </a:solidFill>
            <a:latin typeface="Calibri"/>
            <a:ea typeface="+mn-ea"/>
            <a:cs typeface="+mn-cs"/>
          </a:endParaRPr>
        </a:p>
      </dgm:t>
    </dgm:pt>
    <dgm:pt modelId="{5C5D5EE1-87C0-4AB0-ABA4-E0D838D14E25}" type="parTrans" cxnId="{B49B63C4-8CC1-4E4E-A0AE-2C65FAA6709C}">
      <dgm:prSet/>
      <dgm:spPr/>
      <dgm:t>
        <a:bodyPr/>
        <a:lstStyle/>
        <a:p>
          <a:endParaRPr lang="en-US" sz="2800" b="1"/>
        </a:p>
      </dgm:t>
    </dgm:pt>
    <dgm:pt modelId="{8AF97B18-4FF1-4B0A-A4C9-397C61A0723E}" type="sibTrans" cxnId="{B49B63C4-8CC1-4E4E-A0AE-2C65FAA6709C}">
      <dgm:prSet/>
      <dgm:spPr/>
      <dgm:t>
        <a:bodyPr/>
        <a:lstStyle/>
        <a:p>
          <a:endParaRPr lang="en-US" sz="2800" b="1"/>
        </a:p>
      </dgm:t>
    </dgm:pt>
    <dgm:pt modelId="{724F3D79-46B9-475A-8CCD-FB732C326576}">
      <dgm:prSet phldrT="[Text]" custT="1"/>
      <dgm:spPr>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w="38100">
          <a:solidFill>
            <a:srgbClr val="FF0000"/>
          </a:solid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prstMaterial="plastic">
          <a:bevelT w="120900" h="88900"/>
          <a:bevelB w="88900" h="31750" prst="angle"/>
        </a:sp3d>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CA" sz="1600" b="1" kern="1200" dirty="0">
              <a:solidFill>
                <a:prstClr val="white"/>
              </a:solidFill>
              <a:latin typeface="Calibri"/>
              <a:ea typeface="+mn-ea"/>
              <a:cs typeface="+mn-cs"/>
            </a:rPr>
            <a:t>35% of UK jobs could be automated by AI over the next 10-20 years</a:t>
          </a:r>
          <a:endParaRPr lang="en-US" sz="1600" b="1" kern="1200" dirty="0">
            <a:solidFill>
              <a:prstClr val="white"/>
            </a:solidFill>
            <a:latin typeface="Calibri"/>
            <a:ea typeface="+mn-ea"/>
            <a:cs typeface="+mn-cs"/>
          </a:endParaRPr>
        </a:p>
      </dgm:t>
    </dgm:pt>
    <dgm:pt modelId="{0F5ABBC3-63DB-40C8-B647-E21E877E5170}" type="parTrans" cxnId="{8D1E6B6D-2C50-49A9-A8B1-44541D9BE7B2}">
      <dgm:prSet/>
      <dgm:spPr/>
      <dgm:t>
        <a:bodyPr/>
        <a:lstStyle/>
        <a:p>
          <a:endParaRPr lang="en-US" sz="2800" b="1"/>
        </a:p>
      </dgm:t>
    </dgm:pt>
    <dgm:pt modelId="{68BA2600-DF0C-436C-8708-CE4E1697FB62}" type="sibTrans" cxnId="{8D1E6B6D-2C50-49A9-A8B1-44541D9BE7B2}">
      <dgm:prSet/>
      <dgm:spPr/>
      <dgm:t>
        <a:bodyPr/>
        <a:lstStyle/>
        <a:p>
          <a:endParaRPr lang="en-US" sz="2800" b="1"/>
        </a:p>
      </dgm:t>
    </dgm:pt>
    <dgm:pt modelId="{FEA68D8D-029B-47CA-B3DA-AFC5FAFBCEDD}">
      <dgm:prSet phldrT="[Text]" custT="1"/>
      <dgm:spPr>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w="38100">
          <a:solidFill>
            <a:srgbClr val="FF0000"/>
          </a:solid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prstMaterial="plastic">
          <a:bevelT w="120900" h="88900"/>
          <a:bevelB w="88900" h="31750" prst="angle"/>
        </a:sp3d>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CA" sz="1600" b="1" kern="1200" dirty="0">
              <a:solidFill>
                <a:prstClr val="white"/>
              </a:solidFill>
              <a:latin typeface="Calibri"/>
              <a:ea typeface="+mn-ea"/>
              <a:cs typeface="+mn-cs"/>
            </a:rPr>
            <a:t>AI-powered health care market is increasing at a rate of 40% per year and is expected to reach $6.6 billion by 2021</a:t>
          </a:r>
          <a:endParaRPr lang="en-US" sz="1600" b="1" kern="1200" dirty="0">
            <a:solidFill>
              <a:prstClr val="white"/>
            </a:solidFill>
            <a:latin typeface="Calibri"/>
            <a:ea typeface="+mn-ea"/>
            <a:cs typeface="+mn-cs"/>
          </a:endParaRPr>
        </a:p>
      </dgm:t>
    </dgm:pt>
    <dgm:pt modelId="{74D1AD26-C917-493B-9C51-A10AA3648CAF}" type="parTrans" cxnId="{63A6A585-B8AC-44A0-BC39-28E0CF4C402F}">
      <dgm:prSet/>
      <dgm:spPr/>
      <dgm:t>
        <a:bodyPr/>
        <a:lstStyle/>
        <a:p>
          <a:endParaRPr lang="en-US" sz="2800" b="1"/>
        </a:p>
      </dgm:t>
    </dgm:pt>
    <dgm:pt modelId="{56D9C0DF-9A6C-4266-801E-E32BB1F7F609}" type="sibTrans" cxnId="{63A6A585-B8AC-44A0-BC39-28E0CF4C402F}">
      <dgm:prSet/>
      <dgm:spPr/>
      <dgm:t>
        <a:bodyPr/>
        <a:lstStyle/>
        <a:p>
          <a:endParaRPr lang="en-US" sz="2800" b="1"/>
        </a:p>
      </dgm:t>
    </dgm:pt>
    <dgm:pt modelId="{AEF29079-03D2-41F9-A211-9BB3B9E2757E}">
      <dgm:prSet phldrT="[Text]" custT="1"/>
      <dgm:spPr>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w="38100">
          <a:solidFill>
            <a:srgbClr val="FF0000"/>
          </a:solid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prstMaterial="plastic">
          <a:bevelT w="120900" h="88900"/>
          <a:bevelB w="88900" h="31750" prst="angle"/>
        </a:sp3d>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CA" sz="1600" b="1" kern="1200" dirty="0">
              <a:solidFill>
                <a:prstClr val="white"/>
              </a:solidFill>
              <a:latin typeface="Calibri"/>
              <a:ea typeface="+mn-ea"/>
              <a:cs typeface="+mn-cs"/>
            </a:rPr>
            <a:t>Research firm Frost &amp; Sullivan predicts that AI could reduce treatment costs by up to 50%</a:t>
          </a:r>
          <a:endParaRPr lang="en-US" sz="1600" b="1" kern="1200" dirty="0">
            <a:solidFill>
              <a:prstClr val="white"/>
            </a:solidFill>
            <a:latin typeface="Calibri"/>
            <a:ea typeface="+mn-ea"/>
            <a:cs typeface="+mn-cs"/>
          </a:endParaRPr>
        </a:p>
      </dgm:t>
    </dgm:pt>
    <dgm:pt modelId="{137EA248-8FFC-4CFE-89FD-97DA4D227613}" type="parTrans" cxnId="{99E072B7-82F8-4A18-ACC2-81FA1DE6B37A}">
      <dgm:prSet/>
      <dgm:spPr/>
      <dgm:t>
        <a:bodyPr/>
        <a:lstStyle/>
        <a:p>
          <a:endParaRPr lang="en-US" sz="2800" b="1"/>
        </a:p>
      </dgm:t>
    </dgm:pt>
    <dgm:pt modelId="{3094EF42-0647-49B2-9951-AAEB609629F9}" type="sibTrans" cxnId="{99E072B7-82F8-4A18-ACC2-81FA1DE6B37A}">
      <dgm:prSet/>
      <dgm:spPr/>
      <dgm:t>
        <a:bodyPr/>
        <a:lstStyle/>
        <a:p>
          <a:endParaRPr lang="en-US" sz="2800" b="1"/>
        </a:p>
      </dgm:t>
    </dgm:pt>
    <dgm:pt modelId="{B8E2CA64-608C-4514-92DE-B962AB34EDB5}" type="pres">
      <dgm:prSet presAssocID="{48E09F94-A9D2-4925-8CC0-4D79DD6C3298}" presName="diagram" presStyleCnt="0">
        <dgm:presLayoutVars>
          <dgm:dir/>
          <dgm:resizeHandles val="exact"/>
        </dgm:presLayoutVars>
      </dgm:prSet>
      <dgm:spPr/>
      <dgm:t>
        <a:bodyPr/>
        <a:lstStyle/>
        <a:p>
          <a:endParaRPr lang="en-CA"/>
        </a:p>
      </dgm:t>
    </dgm:pt>
    <dgm:pt modelId="{833540E0-1FB8-4F9C-A915-49AC7F06F174}" type="pres">
      <dgm:prSet presAssocID="{AFFB51C7-7C0D-470B-98E4-265733E9D369}" presName="node" presStyleLbl="node1" presStyleIdx="0" presStyleCnt="5">
        <dgm:presLayoutVars>
          <dgm:bulletEnabled val="1"/>
        </dgm:presLayoutVars>
      </dgm:prSet>
      <dgm:spPr/>
      <dgm:t>
        <a:bodyPr/>
        <a:lstStyle/>
        <a:p>
          <a:endParaRPr lang="en-CA"/>
        </a:p>
      </dgm:t>
    </dgm:pt>
    <dgm:pt modelId="{E1986A4B-8418-440F-A607-10A4928A1FBF}" type="pres">
      <dgm:prSet presAssocID="{6E579558-92AD-42EA-BCDC-462BF412B061}" presName="sibTrans"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324ABD41-15EA-4EFD-BD6C-D00C93959B6E}" type="pres">
      <dgm:prSet presAssocID="{CD4C68FC-E88C-4268-BDA6-D98B8B886803}" presName="node" presStyleLbl="node1" presStyleIdx="1" presStyleCnt="5">
        <dgm:presLayoutVars>
          <dgm:bulletEnabled val="1"/>
        </dgm:presLayoutVars>
      </dgm:prSet>
      <dgm:spPr>
        <a:xfrm>
          <a:off x="3370962" y="100523"/>
          <a:ext cx="3064510" cy="1838706"/>
        </a:xfrm>
        <a:prstGeom prst="rect">
          <a:avLst/>
        </a:prstGeom>
      </dgm:spPr>
      <dgm:t>
        <a:bodyPr/>
        <a:lstStyle/>
        <a:p>
          <a:endParaRPr lang="en-CA"/>
        </a:p>
      </dgm:t>
    </dgm:pt>
    <dgm:pt modelId="{68A765F0-6DD7-4D19-A097-475187CD2FCD}" type="pres">
      <dgm:prSet presAssocID="{8AF97B18-4FF1-4B0A-A4C9-397C61A0723E}" presName="sibTrans"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FF6E6853-8620-4E39-9253-2E5903DC3A1C}" type="pres">
      <dgm:prSet presAssocID="{724F3D79-46B9-475A-8CCD-FB732C326576}" presName="node" presStyleLbl="node1" presStyleIdx="2" presStyleCnt="5">
        <dgm:presLayoutVars>
          <dgm:bulletEnabled val="1"/>
        </dgm:presLayoutVars>
      </dgm:prSet>
      <dgm:spPr>
        <a:xfrm>
          <a:off x="6741924" y="100523"/>
          <a:ext cx="3064510" cy="1838706"/>
        </a:xfrm>
        <a:prstGeom prst="rect">
          <a:avLst/>
        </a:prstGeom>
      </dgm:spPr>
      <dgm:t>
        <a:bodyPr/>
        <a:lstStyle/>
        <a:p>
          <a:endParaRPr lang="en-CA"/>
        </a:p>
      </dgm:t>
    </dgm:pt>
    <dgm:pt modelId="{DD90BB36-60A1-4FC0-B67F-4639675470B3}" type="pres">
      <dgm:prSet presAssocID="{68BA2600-DF0C-436C-8708-CE4E1697FB62}" presName="sibTrans"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6B0B7AF5-021C-4600-BD47-6E66A6E2E86A}" type="pres">
      <dgm:prSet presAssocID="{FEA68D8D-029B-47CA-B3DA-AFC5FAFBCEDD}" presName="node" presStyleLbl="node1" presStyleIdx="3" presStyleCnt="5">
        <dgm:presLayoutVars>
          <dgm:bulletEnabled val="1"/>
        </dgm:presLayoutVars>
      </dgm:prSet>
      <dgm:spPr>
        <a:xfrm>
          <a:off x="1685481" y="2245681"/>
          <a:ext cx="3064510" cy="1838706"/>
        </a:xfrm>
        <a:prstGeom prst="rect">
          <a:avLst/>
        </a:prstGeom>
      </dgm:spPr>
      <dgm:t>
        <a:bodyPr/>
        <a:lstStyle/>
        <a:p>
          <a:endParaRPr lang="en-CA"/>
        </a:p>
      </dgm:t>
    </dgm:pt>
    <dgm:pt modelId="{45EFFA72-8E41-4DC0-9773-8BA1E23A8C23}" type="pres">
      <dgm:prSet presAssocID="{56D9C0DF-9A6C-4266-801E-E32BB1F7F609}" presName="sibTrans"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CDF4434E-CD74-4DF3-B0D2-7F27F82CEFA0}" type="pres">
      <dgm:prSet presAssocID="{AEF29079-03D2-41F9-A211-9BB3B9E2757E}" presName="node" presStyleLbl="node1" presStyleIdx="4" presStyleCnt="5">
        <dgm:presLayoutVars>
          <dgm:bulletEnabled val="1"/>
        </dgm:presLayoutVars>
      </dgm:prSet>
      <dgm:spPr>
        <a:xfrm>
          <a:off x="5056443" y="2245681"/>
          <a:ext cx="3064510" cy="1838706"/>
        </a:xfrm>
        <a:prstGeom prst="rect">
          <a:avLst/>
        </a:prstGeom>
      </dgm:spPr>
      <dgm:t>
        <a:bodyPr/>
        <a:lstStyle/>
        <a:p>
          <a:endParaRPr lang="en-CA"/>
        </a:p>
      </dgm:t>
    </dgm:pt>
  </dgm:ptLst>
  <dgm:cxnLst>
    <dgm:cxn modelId="{B8668664-14FD-4FC1-9ECC-0BFF337B469C}" srcId="{48E09F94-A9D2-4925-8CC0-4D79DD6C3298}" destId="{AFFB51C7-7C0D-470B-98E4-265733E9D369}" srcOrd="0" destOrd="0" parTransId="{AA2ED192-5091-473B-9579-092A1B5657CF}" sibTransId="{6E579558-92AD-42EA-BCDC-462BF412B061}"/>
    <dgm:cxn modelId="{99E072B7-82F8-4A18-ACC2-81FA1DE6B37A}" srcId="{48E09F94-A9D2-4925-8CC0-4D79DD6C3298}" destId="{AEF29079-03D2-41F9-A211-9BB3B9E2757E}" srcOrd="4" destOrd="0" parTransId="{137EA248-8FFC-4CFE-89FD-97DA4D227613}" sibTransId="{3094EF42-0647-49B2-9951-AAEB609629F9}"/>
    <dgm:cxn modelId="{A84E9C03-FCE2-4F7D-B503-43C59FBB5011}" type="presOf" srcId="{FEA68D8D-029B-47CA-B3DA-AFC5FAFBCEDD}" destId="{6B0B7AF5-021C-4600-BD47-6E66A6E2E86A}" srcOrd="0" destOrd="0" presId="urn:microsoft.com/office/officeart/2005/8/layout/default"/>
    <dgm:cxn modelId="{8D1E6B6D-2C50-49A9-A8B1-44541D9BE7B2}" srcId="{48E09F94-A9D2-4925-8CC0-4D79DD6C3298}" destId="{724F3D79-46B9-475A-8CCD-FB732C326576}" srcOrd="2" destOrd="0" parTransId="{0F5ABBC3-63DB-40C8-B647-E21E877E5170}" sibTransId="{68BA2600-DF0C-436C-8708-CE4E1697FB62}"/>
    <dgm:cxn modelId="{B49B63C4-8CC1-4E4E-A0AE-2C65FAA6709C}" srcId="{48E09F94-A9D2-4925-8CC0-4D79DD6C3298}" destId="{CD4C68FC-E88C-4268-BDA6-D98B8B886803}" srcOrd="1" destOrd="0" parTransId="{5C5D5EE1-87C0-4AB0-ABA4-E0D838D14E25}" sibTransId="{8AF97B18-4FF1-4B0A-A4C9-397C61A0723E}"/>
    <dgm:cxn modelId="{63A6A585-B8AC-44A0-BC39-28E0CF4C402F}" srcId="{48E09F94-A9D2-4925-8CC0-4D79DD6C3298}" destId="{FEA68D8D-029B-47CA-B3DA-AFC5FAFBCEDD}" srcOrd="3" destOrd="0" parTransId="{74D1AD26-C917-493B-9C51-A10AA3648CAF}" sibTransId="{56D9C0DF-9A6C-4266-801E-E32BB1F7F609}"/>
    <dgm:cxn modelId="{71E24DB0-1435-49C1-90B1-127CBC00C743}" type="presOf" srcId="{724F3D79-46B9-475A-8CCD-FB732C326576}" destId="{FF6E6853-8620-4E39-9253-2E5903DC3A1C}" srcOrd="0" destOrd="0" presId="urn:microsoft.com/office/officeart/2005/8/layout/default"/>
    <dgm:cxn modelId="{ACAFD845-506F-4390-AE87-6DA46B0C4523}" type="presOf" srcId="{48E09F94-A9D2-4925-8CC0-4D79DD6C3298}" destId="{B8E2CA64-608C-4514-92DE-B962AB34EDB5}" srcOrd="0" destOrd="0" presId="urn:microsoft.com/office/officeart/2005/8/layout/default"/>
    <dgm:cxn modelId="{7A8C50C6-AD0F-455A-967D-1DA5D42F9A07}" type="presOf" srcId="{AFFB51C7-7C0D-470B-98E4-265733E9D369}" destId="{833540E0-1FB8-4F9C-A915-49AC7F06F174}" srcOrd="0" destOrd="0" presId="urn:microsoft.com/office/officeart/2005/8/layout/default"/>
    <dgm:cxn modelId="{DE737058-F4C0-43AD-8457-A59799983E64}" type="presOf" srcId="{CD4C68FC-E88C-4268-BDA6-D98B8B886803}" destId="{324ABD41-15EA-4EFD-BD6C-D00C93959B6E}" srcOrd="0" destOrd="0" presId="urn:microsoft.com/office/officeart/2005/8/layout/default"/>
    <dgm:cxn modelId="{6869B2D7-D88E-49CC-9750-06220834929C}" type="presOf" srcId="{AEF29079-03D2-41F9-A211-9BB3B9E2757E}" destId="{CDF4434E-CD74-4DF3-B0D2-7F27F82CEFA0}" srcOrd="0" destOrd="0" presId="urn:microsoft.com/office/officeart/2005/8/layout/default"/>
    <dgm:cxn modelId="{908EA4B8-30E0-4E4E-9F8F-45353CF29336}" type="presParOf" srcId="{B8E2CA64-608C-4514-92DE-B962AB34EDB5}" destId="{833540E0-1FB8-4F9C-A915-49AC7F06F174}" srcOrd="0" destOrd="0" presId="urn:microsoft.com/office/officeart/2005/8/layout/default"/>
    <dgm:cxn modelId="{295D55DE-63F5-4FC8-A20D-F85068EB7044}" type="presParOf" srcId="{B8E2CA64-608C-4514-92DE-B962AB34EDB5}" destId="{E1986A4B-8418-440F-A607-10A4928A1FBF}" srcOrd="1" destOrd="0" presId="urn:microsoft.com/office/officeart/2005/8/layout/default"/>
    <dgm:cxn modelId="{72B7BC77-87D0-4243-843D-2BA0F794C64B}" type="presParOf" srcId="{B8E2CA64-608C-4514-92DE-B962AB34EDB5}" destId="{324ABD41-15EA-4EFD-BD6C-D00C93959B6E}" srcOrd="2" destOrd="0" presId="urn:microsoft.com/office/officeart/2005/8/layout/default"/>
    <dgm:cxn modelId="{CAE4555B-4CA1-4DA5-8299-0E985FCE09E5}" type="presParOf" srcId="{B8E2CA64-608C-4514-92DE-B962AB34EDB5}" destId="{68A765F0-6DD7-4D19-A097-475187CD2FCD}" srcOrd="3" destOrd="0" presId="urn:microsoft.com/office/officeart/2005/8/layout/default"/>
    <dgm:cxn modelId="{14AC713D-9830-4F14-8D50-9DD8E1EE041E}" type="presParOf" srcId="{B8E2CA64-608C-4514-92DE-B962AB34EDB5}" destId="{FF6E6853-8620-4E39-9253-2E5903DC3A1C}" srcOrd="4" destOrd="0" presId="urn:microsoft.com/office/officeart/2005/8/layout/default"/>
    <dgm:cxn modelId="{0539245D-8D21-42AB-AD52-40423B456D02}" type="presParOf" srcId="{B8E2CA64-608C-4514-92DE-B962AB34EDB5}" destId="{DD90BB36-60A1-4FC0-B67F-4639675470B3}" srcOrd="5" destOrd="0" presId="urn:microsoft.com/office/officeart/2005/8/layout/default"/>
    <dgm:cxn modelId="{54407E9E-482B-49CD-B47B-F1C848D570C9}" type="presParOf" srcId="{B8E2CA64-608C-4514-92DE-B962AB34EDB5}" destId="{6B0B7AF5-021C-4600-BD47-6E66A6E2E86A}" srcOrd="6" destOrd="0" presId="urn:microsoft.com/office/officeart/2005/8/layout/default"/>
    <dgm:cxn modelId="{B76198F6-C880-4E8B-97EB-DE20E3746F4D}" type="presParOf" srcId="{B8E2CA64-608C-4514-92DE-B962AB34EDB5}" destId="{45EFFA72-8E41-4DC0-9773-8BA1E23A8C23}" srcOrd="7" destOrd="0" presId="urn:microsoft.com/office/officeart/2005/8/layout/default"/>
    <dgm:cxn modelId="{DF2CF090-4FAF-448C-B8D1-F3FFFCFA853C}" type="presParOf" srcId="{B8E2CA64-608C-4514-92DE-B962AB34EDB5}" destId="{CDF4434E-CD74-4DF3-B0D2-7F27F82CEFA0}" srcOrd="8" destOrd="0" presId="urn:microsoft.com/office/officeart/2005/8/layout/default"/>
  </dgm:cxnLst>
  <dgm:bg>
    <a:effectLst>
      <a:outerShdw blurRad="152400" dist="317500" dir="5400000" sx="90000" sy="-19000" rotWithShape="0">
        <a:prstClr val="black">
          <a:alpha val="15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540E0-1FB8-4F9C-A915-49AC7F06F174}">
      <dsp:nvSpPr>
        <dsp:cNvPr id="0" name=""/>
        <dsp:cNvSpPr/>
      </dsp:nvSpPr>
      <dsp:spPr>
        <a:xfrm>
          <a:off x="0" y="100523"/>
          <a:ext cx="3064510" cy="183870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38100">
          <a:solidFill>
            <a:srgbClr val="FF0000"/>
          </a:solid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CA" sz="1600" b="1" kern="1200" dirty="0"/>
            <a:t>AI could cut healthcare costs in the U.S. by USD $150 Billions in 2026</a:t>
          </a:r>
          <a:endParaRPr lang="en-US" sz="1600" b="1" kern="1200" dirty="0"/>
        </a:p>
      </dsp:txBody>
      <dsp:txXfrm>
        <a:off x="0" y="100523"/>
        <a:ext cx="3064510" cy="1838706"/>
      </dsp:txXfrm>
    </dsp:sp>
    <dsp:sp modelId="{324ABD41-15EA-4EFD-BD6C-D00C93959B6E}">
      <dsp:nvSpPr>
        <dsp:cNvPr id="0" name=""/>
        <dsp:cNvSpPr/>
      </dsp:nvSpPr>
      <dsp:spPr>
        <a:xfrm>
          <a:off x="3370962" y="100523"/>
          <a:ext cx="3064510" cy="1838706"/>
        </a:xfrm>
        <a:prstGeom prst="rect">
          <a:avLst/>
        </a:prstGeom>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w="38100">
          <a:solidFill>
            <a:srgbClr val="FF0000"/>
          </a:solid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solidFill>
                <a:prstClr val="white"/>
              </a:solidFill>
              <a:latin typeface="Calibri"/>
              <a:ea typeface="+mn-ea"/>
              <a:cs typeface="+mn-cs"/>
            </a:rPr>
            <a:t>AI outperforms expert human doctors in many healthcare areas</a:t>
          </a:r>
          <a:endParaRPr lang="en-US" sz="1600" b="1" kern="1200" dirty="0">
            <a:solidFill>
              <a:prstClr val="white"/>
            </a:solidFill>
            <a:latin typeface="Calibri"/>
            <a:ea typeface="+mn-ea"/>
            <a:cs typeface="+mn-cs"/>
          </a:endParaRPr>
        </a:p>
      </dsp:txBody>
      <dsp:txXfrm>
        <a:off x="3370962" y="100523"/>
        <a:ext cx="3064510" cy="1838706"/>
      </dsp:txXfrm>
    </dsp:sp>
    <dsp:sp modelId="{FF6E6853-8620-4E39-9253-2E5903DC3A1C}">
      <dsp:nvSpPr>
        <dsp:cNvPr id="0" name=""/>
        <dsp:cNvSpPr/>
      </dsp:nvSpPr>
      <dsp:spPr>
        <a:xfrm>
          <a:off x="6741924" y="100523"/>
          <a:ext cx="3064510" cy="1838706"/>
        </a:xfrm>
        <a:prstGeom prst="rect">
          <a:avLst/>
        </a:prstGeom>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w="38100">
          <a:solidFill>
            <a:srgbClr val="FF0000"/>
          </a:solid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solidFill>
                <a:prstClr val="white"/>
              </a:solidFill>
              <a:latin typeface="Calibri"/>
              <a:ea typeface="+mn-ea"/>
              <a:cs typeface="+mn-cs"/>
            </a:rPr>
            <a:t>35% of UK jobs could be automated by AI over the next 10-20 years</a:t>
          </a:r>
          <a:endParaRPr lang="en-US" sz="1600" b="1" kern="1200" dirty="0">
            <a:solidFill>
              <a:prstClr val="white"/>
            </a:solidFill>
            <a:latin typeface="Calibri"/>
            <a:ea typeface="+mn-ea"/>
            <a:cs typeface="+mn-cs"/>
          </a:endParaRPr>
        </a:p>
      </dsp:txBody>
      <dsp:txXfrm>
        <a:off x="6741924" y="100523"/>
        <a:ext cx="3064510" cy="1838706"/>
      </dsp:txXfrm>
    </dsp:sp>
    <dsp:sp modelId="{6B0B7AF5-021C-4600-BD47-6E66A6E2E86A}">
      <dsp:nvSpPr>
        <dsp:cNvPr id="0" name=""/>
        <dsp:cNvSpPr/>
      </dsp:nvSpPr>
      <dsp:spPr>
        <a:xfrm>
          <a:off x="1685481" y="2245681"/>
          <a:ext cx="3064510" cy="1838706"/>
        </a:xfrm>
        <a:prstGeom prst="rect">
          <a:avLst/>
        </a:prstGeom>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w="38100">
          <a:solidFill>
            <a:srgbClr val="FF0000"/>
          </a:solid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solidFill>
                <a:prstClr val="white"/>
              </a:solidFill>
              <a:latin typeface="Calibri"/>
              <a:ea typeface="+mn-ea"/>
              <a:cs typeface="+mn-cs"/>
            </a:rPr>
            <a:t>AI-powered health care market is increasing at a rate of 40% per year and is expected to reach $6.6 billion by 2021</a:t>
          </a:r>
          <a:endParaRPr lang="en-US" sz="1600" b="1" kern="1200" dirty="0">
            <a:solidFill>
              <a:prstClr val="white"/>
            </a:solidFill>
            <a:latin typeface="Calibri"/>
            <a:ea typeface="+mn-ea"/>
            <a:cs typeface="+mn-cs"/>
          </a:endParaRPr>
        </a:p>
      </dsp:txBody>
      <dsp:txXfrm>
        <a:off x="1685481" y="2245681"/>
        <a:ext cx="3064510" cy="1838706"/>
      </dsp:txXfrm>
    </dsp:sp>
    <dsp:sp modelId="{CDF4434E-CD74-4DF3-B0D2-7F27F82CEFA0}">
      <dsp:nvSpPr>
        <dsp:cNvPr id="0" name=""/>
        <dsp:cNvSpPr/>
      </dsp:nvSpPr>
      <dsp:spPr>
        <a:xfrm>
          <a:off x="5056443" y="2245681"/>
          <a:ext cx="3064510" cy="1838706"/>
        </a:xfrm>
        <a:prstGeom prst="rect">
          <a:avLst/>
        </a:prstGeom>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w="38100">
          <a:solidFill>
            <a:srgbClr val="FF0000"/>
          </a:solid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solidFill>
                <a:prstClr val="white"/>
              </a:solidFill>
              <a:latin typeface="Calibri"/>
              <a:ea typeface="+mn-ea"/>
              <a:cs typeface="+mn-cs"/>
            </a:rPr>
            <a:t>Research firm Frost &amp; Sullivan predicts that AI could reduce treatment costs by up to 50%</a:t>
          </a:r>
          <a:endParaRPr lang="en-US" sz="1600" b="1" kern="1200" dirty="0">
            <a:solidFill>
              <a:prstClr val="white"/>
            </a:solidFill>
            <a:latin typeface="Calibri"/>
            <a:ea typeface="+mn-ea"/>
            <a:cs typeface="+mn-cs"/>
          </a:endParaRPr>
        </a:p>
      </dsp:txBody>
      <dsp:txXfrm>
        <a:off x="5056443" y="2245681"/>
        <a:ext cx="3064510" cy="183870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CA"/>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4EB26B05-8AC1-4E0B-A3B8-236B9C8A91A0}" type="datetimeFigureOut">
              <a:rPr lang="en-CA" smtClean="0"/>
              <a:t>2021-03-10</a:t>
            </a:fld>
            <a:endParaRPr lang="en-CA"/>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CA"/>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CA"/>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170F4B42-2F75-4BBF-889F-4C6D6FF57056}" type="slidenum">
              <a:rPr lang="en-CA" smtClean="0"/>
              <a:t>‹#›</a:t>
            </a:fld>
            <a:endParaRPr lang="en-CA"/>
          </a:p>
        </p:txBody>
      </p:sp>
    </p:spTree>
    <p:extLst>
      <p:ext uri="{BB962C8B-B14F-4D97-AF65-F5344CB8AC3E}">
        <p14:creationId xmlns:p14="http://schemas.microsoft.com/office/powerpoint/2010/main" val="2288531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18" name="Google Shape;11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fld id="{00000000-1234-1234-1234-123412341234}" type="slidenum">
              <a:rPr lang="en-US">
                <a:solidFill>
                  <a:prstClr val="black"/>
                </a:solidFill>
                <a:ea typeface="Calibri"/>
                <a:cs typeface="Calibri"/>
                <a:sym typeface="Calibri"/>
              </a:rPr>
              <a:pPr/>
              <a:t>39</a:t>
            </a:fld>
            <a:endParaRPr>
              <a:solidFill>
                <a:prstClr val="black"/>
              </a:solidFill>
              <a:ea typeface="Calibri"/>
              <a:cs typeface="Calibri"/>
              <a:sym typeface="Calibri"/>
            </a:endParaRPr>
          </a:p>
        </p:txBody>
      </p:sp>
    </p:spTree>
    <p:extLst>
      <p:ext uri="{BB962C8B-B14F-4D97-AF65-F5344CB8AC3E}">
        <p14:creationId xmlns:p14="http://schemas.microsoft.com/office/powerpoint/2010/main" val="3535216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570CF9D4-6142-441F-9CC7-B111E5F3C8F7}"/>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xmlns="" id="{A8BD84C9-C47B-4688-9E12-08B97B78CB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xmlns="" id="{83306C19-EDB8-45AC-A06D-1C6E7A4688A4}"/>
              </a:ext>
            </a:extLst>
          </p:cNvPr>
          <p:cNvSpPr>
            <a:spLocks noGrp="1"/>
          </p:cNvSpPr>
          <p:nvPr>
            <p:ph type="dt" sz="half" idx="10"/>
          </p:nvPr>
        </p:nvSpPr>
        <p:spPr/>
        <p:txBody>
          <a:bodyPr/>
          <a:lstStyle/>
          <a:p>
            <a:fld id="{8E7E9FA1-3201-4CFE-B59E-2CC3904A385B}" type="datetimeFigureOut">
              <a:rPr lang="ru-RU" smtClean="0"/>
              <a:t>10.03.2021</a:t>
            </a:fld>
            <a:endParaRPr lang="ru-RU"/>
          </a:p>
        </p:txBody>
      </p:sp>
      <p:sp>
        <p:nvSpPr>
          <p:cNvPr id="5" name="Нижний колонтитул 4">
            <a:extLst>
              <a:ext uri="{FF2B5EF4-FFF2-40B4-BE49-F238E27FC236}">
                <a16:creationId xmlns:a16="http://schemas.microsoft.com/office/drawing/2014/main" xmlns="" id="{19420566-273E-44F3-9CE4-498C94861A3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xmlns="" id="{B96D2815-D915-46BB-8E74-27731C3228F5}"/>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562026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562DE03E-921D-4B71-9894-652B786F0E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xmlns="" id="{D279575F-2318-430B-A3C7-280A00723CB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xmlns="" id="{51D7F357-B243-4712-AB7A-F0C6E60AA727}"/>
              </a:ext>
            </a:extLst>
          </p:cNvPr>
          <p:cNvSpPr>
            <a:spLocks noGrp="1"/>
          </p:cNvSpPr>
          <p:nvPr>
            <p:ph type="dt" sz="half" idx="10"/>
          </p:nvPr>
        </p:nvSpPr>
        <p:spPr/>
        <p:txBody>
          <a:bodyPr/>
          <a:lstStyle/>
          <a:p>
            <a:fld id="{8E7E9FA1-3201-4CFE-B59E-2CC3904A385B}" type="datetimeFigureOut">
              <a:rPr lang="ru-RU" smtClean="0"/>
              <a:t>10.03.2021</a:t>
            </a:fld>
            <a:endParaRPr lang="ru-RU"/>
          </a:p>
        </p:txBody>
      </p:sp>
      <p:sp>
        <p:nvSpPr>
          <p:cNvPr id="5" name="Нижний колонтитул 4">
            <a:extLst>
              <a:ext uri="{FF2B5EF4-FFF2-40B4-BE49-F238E27FC236}">
                <a16:creationId xmlns:a16="http://schemas.microsoft.com/office/drawing/2014/main" xmlns="" id="{D43082FC-CA95-4D75-B66C-561D51CC32F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xmlns="" id="{2B50573C-42FA-4875-8D00-243C2A886580}"/>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487193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xmlns="" id="{E45DC263-2243-4775-9DD9-3D4006A07E0C}"/>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xmlns="" id="{59D7DE7F-6F3E-45F8-BCCB-1A39543D162F}"/>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xmlns="" id="{CDE95832-C46F-4E70-8D36-2D6C6305C50F}"/>
              </a:ext>
            </a:extLst>
          </p:cNvPr>
          <p:cNvSpPr>
            <a:spLocks noGrp="1"/>
          </p:cNvSpPr>
          <p:nvPr>
            <p:ph type="dt" sz="half" idx="10"/>
          </p:nvPr>
        </p:nvSpPr>
        <p:spPr/>
        <p:txBody>
          <a:bodyPr/>
          <a:lstStyle/>
          <a:p>
            <a:fld id="{8E7E9FA1-3201-4CFE-B59E-2CC3904A385B}" type="datetimeFigureOut">
              <a:rPr lang="ru-RU" smtClean="0"/>
              <a:t>10.03.2021</a:t>
            </a:fld>
            <a:endParaRPr lang="ru-RU"/>
          </a:p>
        </p:txBody>
      </p:sp>
      <p:sp>
        <p:nvSpPr>
          <p:cNvPr id="5" name="Нижний колонтитул 4">
            <a:extLst>
              <a:ext uri="{FF2B5EF4-FFF2-40B4-BE49-F238E27FC236}">
                <a16:creationId xmlns:a16="http://schemas.microsoft.com/office/drawing/2014/main" xmlns="" id="{8AB8BEBA-10F7-420F-850F-8C895A1E513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xmlns="" id="{B75B1847-01D3-4BFB-9989-12EDDB18BADF}"/>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1949751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BD785E31-5EE4-4031-8DAA-64044DE0836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xmlns="" id="{EAAB51F7-AD05-4812-9AEE-F0A7A18CE345}"/>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xmlns="" id="{CE39D8A6-338D-4A25-B834-B4A942E94EFE}"/>
              </a:ext>
            </a:extLst>
          </p:cNvPr>
          <p:cNvSpPr>
            <a:spLocks noGrp="1"/>
          </p:cNvSpPr>
          <p:nvPr>
            <p:ph type="dt" sz="half" idx="10"/>
          </p:nvPr>
        </p:nvSpPr>
        <p:spPr/>
        <p:txBody>
          <a:bodyPr/>
          <a:lstStyle/>
          <a:p>
            <a:fld id="{8E7E9FA1-3201-4CFE-B59E-2CC3904A385B}" type="datetimeFigureOut">
              <a:rPr lang="ru-RU" smtClean="0"/>
              <a:t>10.03.2021</a:t>
            </a:fld>
            <a:endParaRPr lang="ru-RU"/>
          </a:p>
        </p:txBody>
      </p:sp>
      <p:sp>
        <p:nvSpPr>
          <p:cNvPr id="5" name="Нижний колонтитул 4">
            <a:extLst>
              <a:ext uri="{FF2B5EF4-FFF2-40B4-BE49-F238E27FC236}">
                <a16:creationId xmlns:a16="http://schemas.microsoft.com/office/drawing/2014/main" xmlns="" id="{CC93547E-E0C5-4326-ADC3-C43A6781B1A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xmlns="" id="{C267DB44-D3F4-429C-AB2C-E561CB263BD7}"/>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556947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2980BB85-69F4-4080-A77B-EECE9C1BE17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xmlns="" id="{E001A13A-6D46-453F-BAB2-4BAD520A28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xmlns="" id="{CC488E4D-D5CA-49EC-B38E-714DAC9C6890}"/>
              </a:ext>
            </a:extLst>
          </p:cNvPr>
          <p:cNvSpPr>
            <a:spLocks noGrp="1"/>
          </p:cNvSpPr>
          <p:nvPr>
            <p:ph type="dt" sz="half" idx="10"/>
          </p:nvPr>
        </p:nvSpPr>
        <p:spPr/>
        <p:txBody>
          <a:bodyPr/>
          <a:lstStyle/>
          <a:p>
            <a:fld id="{8E7E9FA1-3201-4CFE-B59E-2CC3904A385B}" type="datetimeFigureOut">
              <a:rPr lang="ru-RU" smtClean="0"/>
              <a:t>10.03.2021</a:t>
            </a:fld>
            <a:endParaRPr lang="ru-RU"/>
          </a:p>
        </p:txBody>
      </p:sp>
      <p:sp>
        <p:nvSpPr>
          <p:cNvPr id="5" name="Нижний колонтитул 4">
            <a:extLst>
              <a:ext uri="{FF2B5EF4-FFF2-40B4-BE49-F238E27FC236}">
                <a16:creationId xmlns:a16="http://schemas.microsoft.com/office/drawing/2014/main" xmlns="" id="{5B8CB60D-9BAE-4973-973B-4C6853AB5CD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xmlns="" id="{99C6DFA2-C663-4447-B1F9-BB6A38C33F8A}"/>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105181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2D99C6E8-AF90-4703-A9FA-9A65E134A11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xmlns="" id="{292C6401-88FE-47FD-A731-DD657AEEC6A1}"/>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xmlns="" id="{DAD3D0E6-298D-4282-8913-20026FB74A2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xmlns="" id="{205D25A3-27E5-4E98-8C5A-B2B0697A7DBA}"/>
              </a:ext>
            </a:extLst>
          </p:cNvPr>
          <p:cNvSpPr>
            <a:spLocks noGrp="1"/>
          </p:cNvSpPr>
          <p:nvPr>
            <p:ph type="dt" sz="half" idx="10"/>
          </p:nvPr>
        </p:nvSpPr>
        <p:spPr/>
        <p:txBody>
          <a:bodyPr/>
          <a:lstStyle/>
          <a:p>
            <a:fld id="{8E7E9FA1-3201-4CFE-B59E-2CC3904A385B}" type="datetimeFigureOut">
              <a:rPr lang="ru-RU" smtClean="0"/>
              <a:t>10.03.2021</a:t>
            </a:fld>
            <a:endParaRPr lang="ru-RU"/>
          </a:p>
        </p:txBody>
      </p:sp>
      <p:sp>
        <p:nvSpPr>
          <p:cNvPr id="6" name="Нижний колонтитул 5">
            <a:extLst>
              <a:ext uri="{FF2B5EF4-FFF2-40B4-BE49-F238E27FC236}">
                <a16:creationId xmlns:a16="http://schemas.microsoft.com/office/drawing/2014/main" xmlns="" id="{0D63F4A1-44B5-41E4-B96B-51C286B37E5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xmlns="" id="{E96F89BA-5274-4D7F-A22B-03488DE518C4}"/>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1370897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4DC0A037-7520-4515-B45B-E8BD71A13310}"/>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xmlns="" id="{5E742552-6925-46F5-A258-858B909F17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xmlns="" id="{90D3C8B9-BC17-42B1-9536-626041E4B07A}"/>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xmlns="" id="{09F04948-91DA-4B89-B095-A18DE466FD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xmlns="" id="{6512104A-EB67-4275-8DE6-7CA0254DD84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xmlns="" id="{2ECE6559-6BBF-4F82-812F-26DCBE157D99}"/>
              </a:ext>
            </a:extLst>
          </p:cNvPr>
          <p:cNvSpPr>
            <a:spLocks noGrp="1"/>
          </p:cNvSpPr>
          <p:nvPr>
            <p:ph type="dt" sz="half" idx="10"/>
          </p:nvPr>
        </p:nvSpPr>
        <p:spPr/>
        <p:txBody>
          <a:bodyPr/>
          <a:lstStyle/>
          <a:p>
            <a:fld id="{8E7E9FA1-3201-4CFE-B59E-2CC3904A385B}" type="datetimeFigureOut">
              <a:rPr lang="ru-RU" smtClean="0"/>
              <a:t>10.03.2021</a:t>
            </a:fld>
            <a:endParaRPr lang="ru-RU"/>
          </a:p>
        </p:txBody>
      </p:sp>
      <p:sp>
        <p:nvSpPr>
          <p:cNvPr id="8" name="Нижний колонтитул 7">
            <a:extLst>
              <a:ext uri="{FF2B5EF4-FFF2-40B4-BE49-F238E27FC236}">
                <a16:creationId xmlns:a16="http://schemas.microsoft.com/office/drawing/2014/main" xmlns="" id="{0C43346E-31FD-437F-8433-ED2A4FFA2911}"/>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xmlns="" id="{59BB8E7B-DEEF-4F36-AC1E-1ADBCD8181B2}"/>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1181261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593D8A9B-DDEE-472D-98C8-342D02A24664}"/>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xmlns="" id="{7E891E0F-5CBA-4701-9802-49F747FD7C83}"/>
              </a:ext>
            </a:extLst>
          </p:cNvPr>
          <p:cNvSpPr>
            <a:spLocks noGrp="1"/>
          </p:cNvSpPr>
          <p:nvPr>
            <p:ph type="dt" sz="half" idx="10"/>
          </p:nvPr>
        </p:nvSpPr>
        <p:spPr/>
        <p:txBody>
          <a:bodyPr/>
          <a:lstStyle/>
          <a:p>
            <a:fld id="{8E7E9FA1-3201-4CFE-B59E-2CC3904A385B}" type="datetimeFigureOut">
              <a:rPr lang="ru-RU" smtClean="0"/>
              <a:t>10.03.2021</a:t>
            </a:fld>
            <a:endParaRPr lang="ru-RU"/>
          </a:p>
        </p:txBody>
      </p:sp>
      <p:sp>
        <p:nvSpPr>
          <p:cNvPr id="4" name="Нижний колонтитул 3">
            <a:extLst>
              <a:ext uri="{FF2B5EF4-FFF2-40B4-BE49-F238E27FC236}">
                <a16:creationId xmlns:a16="http://schemas.microsoft.com/office/drawing/2014/main" xmlns="" id="{CDDB64FE-FE57-4FE5-A383-911D9E8B2633}"/>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xmlns="" id="{2480F91C-FC09-444F-8303-0A51AAC90725}"/>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270142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xmlns="" id="{C4DC091D-E20B-43AF-85A6-D06B098A5765}"/>
              </a:ext>
            </a:extLst>
          </p:cNvPr>
          <p:cNvSpPr>
            <a:spLocks noGrp="1"/>
          </p:cNvSpPr>
          <p:nvPr>
            <p:ph type="dt" sz="half" idx="10"/>
          </p:nvPr>
        </p:nvSpPr>
        <p:spPr/>
        <p:txBody>
          <a:bodyPr/>
          <a:lstStyle/>
          <a:p>
            <a:fld id="{8E7E9FA1-3201-4CFE-B59E-2CC3904A385B}" type="datetimeFigureOut">
              <a:rPr lang="ru-RU" smtClean="0"/>
              <a:t>10.03.2021</a:t>
            </a:fld>
            <a:endParaRPr lang="ru-RU"/>
          </a:p>
        </p:txBody>
      </p:sp>
      <p:sp>
        <p:nvSpPr>
          <p:cNvPr id="3" name="Нижний колонтитул 2">
            <a:extLst>
              <a:ext uri="{FF2B5EF4-FFF2-40B4-BE49-F238E27FC236}">
                <a16:creationId xmlns:a16="http://schemas.microsoft.com/office/drawing/2014/main" xmlns="" id="{7256F216-F3C5-4473-B251-72A6A8FB0A56}"/>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xmlns="" id="{0510FE17-D12B-4940-A9BA-F5142885EE84}"/>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3361149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33FB74CF-2BF5-499E-835A-8CD87C61F71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xmlns="" id="{2FA49E46-BCFA-4A8B-A9EC-8431848085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xmlns="" id="{F973AFB1-BE5F-4F23-82EA-A9E2EDCFC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xmlns="" id="{1EA59952-DF38-4E91-AC68-8C3C221171D0}"/>
              </a:ext>
            </a:extLst>
          </p:cNvPr>
          <p:cNvSpPr>
            <a:spLocks noGrp="1"/>
          </p:cNvSpPr>
          <p:nvPr>
            <p:ph type="dt" sz="half" idx="10"/>
          </p:nvPr>
        </p:nvSpPr>
        <p:spPr/>
        <p:txBody>
          <a:bodyPr/>
          <a:lstStyle/>
          <a:p>
            <a:fld id="{8E7E9FA1-3201-4CFE-B59E-2CC3904A385B}" type="datetimeFigureOut">
              <a:rPr lang="ru-RU" smtClean="0"/>
              <a:t>10.03.2021</a:t>
            </a:fld>
            <a:endParaRPr lang="ru-RU"/>
          </a:p>
        </p:txBody>
      </p:sp>
      <p:sp>
        <p:nvSpPr>
          <p:cNvPr id="6" name="Нижний колонтитул 5">
            <a:extLst>
              <a:ext uri="{FF2B5EF4-FFF2-40B4-BE49-F238E27FC236}">
                <a16:creationId xmlns:a16="http://schemas.microsoft.com/office/drawing/2014/main" xmlns="" id="{9A2383BB-619B-4187-A5BC-042AE98CE6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xmlns="" id="{2522BE86-61A8-405E-B05C-9ED660BAE21D}"/>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1564739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BE85C4CA-FD62-44D2-81B3-AB78C84EB41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xmlns="" id="{564F94F9-A9E5-4C0A-BC98-D38C5AA9AC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xmlns="" id="{F788FB35-2220-4ACE-970D-43F2556CC6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xmlns="" id="{8ECB7B7F-DA8E-4AED-B458-D0634CB1B4AF}"/>
              </a:ext>
            </a:extLst>
          </p:cNvPr>
          <p:cNvSpPr>
            <a:spLocks noGrp="1"/>
          </p:cNvSpPr>
          <p:nvPr>
            <p:ph type="dt" sz="half" idx="10"/>
          </p:nvPr>
        </p:nvSpPr>
        <p:spPr/>
        <p:txBody>
          <a:bodyPr/>
          <a:lstStyle/>
          <a:p>
            <a:fld id="{8E7E9FA1-3201-4CFE-B59E-2CC3904A385B}" type="datetimeFigureOut">
              <a:rPr lang="ru-RU" smtClean="0"/>
              <a:t>10.03.2021</a:t>
            </a:fld>
            <a:endParaRPr lang="ru-RU"/>
          </a:p>
        </p:txBody>
      </p:sp>
      <p:sp>
        <p:nvSpPr>
          <p:cNvPr id="6" name="Нижний колонтитул 5">
            <a:extLst>
              <a:ext uri="{FF2B5EF4-FFF2-40B4-BE49-F238E27FC236}">
                <a16:creationId xmlns:a16="http://schemas.microsoft.com/office/drawing/2014/main" xmlns="" id="{90F43AE8-ADD4-4B08-B8BC-39D66C3AEF6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xmlns="" id="{434F0B5B-F0B4-42E7-AEF3-F79F9477181B}"/>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991914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FC3E1944-26C3-41F2-9AC9-82569296AE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xmlns="" id="{AD855009-06D1-457C-AA16-D256E4C895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xmlns="" id="{E2319EE4-DC46-41D9-BA81-50318AE273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7E9FA1-3201-4CFE-B59E-2CC3904A385B}" type="datetimeFigureOut">
              <a:rPr lang="ru-RU" smtClean="0"/>
              <a:t>10.03.2021</a:t>
            </a:fld>
            <a:endParaRPr lang="ru-RU"/>
          </a:p>
        </p:txBody>
      </p:sp>
      <p:sp>
        <p:nvSpPr>
          <p:cNvPr id="5" name="Нижний колонтитул 4">
            <a:extLst>
              <a:ext uri="{FF2B5EF4-FFF2-40B4-BE49-F238E27FC236}">
                <a16:creationId xmlns:a16="http://schemas.microsoft.com/office/drawing/2014/main" xmlns="" id="{0F15DEA4-AA2E-4600-8609-2131E0FB2B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xmlns="" id="{FCE62007-BA97-4721-9442-9F52017CED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8DFB81-B4D1-4C46-8DB6-75181515BA6D}" type="slidenum">
              <a:rPr lang="ru-RU" smtClean="0"/>
              <a:t>‹#›</a:t>
            </a:fld>
            <a:endParaRPr lang="ru-RU"/>
          </a:p>
        </p:txBody>
      </p:sp>
    </p:spTree>
    <p:extLst>
      <p:ext uri="{BB962C8B-B14F-4D97-AF65-F5344CB8AC3E}">
        <p14:creationId xmlns:p14="http://schemas.microsoft.com/office/powerpoint/2010/main" val="132427224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hyperlink" Target="https://www.flickr.com/photos/alansimpsonme/34752491090"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en.wikipedia.org/wiki/File:Neuron-no_labels2.png" TargetMode="External"/><Relationship Id="rId5" Type="http://schemas.openxmlformats.org/officeDocument/2006/relationships/image" Target="../media/image13.jpe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20.png"/><Relationship Id="rId3" Type="http://schemas.microsoft.com/office/2007/relationships/hdphoto" Target="../media/hdphoto3.wdp"/><Relationship Id="rId7" Type="http://schemas.openxmlformats.org/officeDocument/2006/relationships/image" Target="../media/image11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8.png"/><Relationship Id="rId3" Type="http://schemas.microsoft.com/office/2007/relationships/hdphoto" Target="../media/hdphoto3.wdp"/><Relationship Id="rId7" Type="http://schemas.openxmlformats.org/officeDocument/2006/relationships/image" Target="../media/image19.png"/><Relationship Id="rId12" Type="http://schemas.openxmlformats.org/officeDocument/2006/relationships/image" Target="../media/image27.png"/><Relationship Id="rId2" Type="http://schemas.openxmlformats.org/officeDocument/2006/relationships/image" Target="../media/image3.png"/><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29.png"/><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21.png"/><Relationship Id="rId1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0.png"/></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hyperlink" Target="https://en.wikipedia.org/wiki/GPT-3#:~:text=GPT%2D3's%20full%20version%20has,of%20pre%2Dtrained%20language%20representations" TargetMode="External"/><Relationship Id="rId4" Type="http://schemas.openxmlformats.org/officeDocument/2006/relationships/hyperlink" Target="https://syncedreview.com/2020/05/29/openai-unveils-175-billion-parameter-gpt-3-language-model/" TargetMode="Externa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6.jpeg"/><Relationship Id="rId3" Type="http://schemas.microsoft.com/office/2007/relationships/hdphoto" Target="../media/hdphoto3.wdp"/><Relationship Id="rId7"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3.wdp"/><Relationship Id="rId7"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5.emf"/></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50.jpeg"/><Relationship Id="rId5" Type="http://schemas.microsoft.com/office/2007/relationships/hdphoto" Target="../media/hdphoto3.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3.wdp"/><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hyperlink" Target="https://commons.wikimedia.org/wiki/File:Artificial_neural_network.svg" TargetMode="External"/></Relationships>
</file>

<file path=ppt/slides/_rels/slide4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cs.ryerson.ca/~aharley/vis/conv/" TargetMode="External"/><Relationship Id="rId4" Type="http://schemas.openxmlformats.org/officeDocument/2006/relationships/hyperlink" Target="https://www.cs.ryerson.ca/~aharley/vis/conv/flat.html" TargetMode="External"/></Relationships>
</file>

<file path=ppt/slides/_rels/slide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hyperlink" Target="http://setosa.io/ev/image-kernels/" TargetMode="External"/></Relationships>
</file>

<file path=ppt/slides/_rels/slide4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60.jpe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jpeg"/></Relationships>
</file>

<file path=ppt/slides/_rels/slide4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hyperlink" Target="http://scs.ryerson.ca/~aharley/vis/conv/flat.html" TargetMode="External"/></Relationships>
</file>

<file path=ppt/slides/_rels/slide49.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www.ncbi.nlm.nih.gov/pmc/articles/PMC7325854/"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www.ncbi.nlm.nih.gov/pmc/articles/PMC7325854/" TargetMode="External"/></Relationships>
</file>

<file path=ppt/slides/_rels/slide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hyperlink" Target="https://arxiv.org/pdf/2003.09871.pdf"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327F2F-A7CC-46E2-89E0-5435E9C1D70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xmlns="" id="{17A5E1FA-1407-4CCA-97CA-DFCD1D5B3AA7}"/>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xmlns="" id="{C6BE73AD-B962-429C-B954-65D105B8A859}"/>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
            <a:ext cx="12192000" cy="6908163"/>
          </a:xfrm>
          <a:prstGeom prst="rect">
            <a:avLst/>
          </a:prstGeom>
        </p:spPr>
      </p:pic>
      <p:sp>
        <p:nvSpPr>
          <p:cNvPr id="5" name="Rectangle 4">
            <a:extLst>
              <a:ext uri="{FF2B5EF4-FFF2-40B4-BE49-F238E27FC236}">
                <a16:creationId xmlns:a16="http://schemas.microsoft.com/office/drawing/2014/main" xmlns="" id="{8E725757-60F5-4C26-8B93-14BEC01E90D4}"/>
              </a:ext>
            </a:extLst>
          </p:cNvPr>
          <p:cNvSpPr/>
          <p:nvPr/>
        </p:nvSpPr>
        <p:spPr>
          <a:xfrm>
            <a:off x="457200" y="2438400"/>
            <a:ext cx="4876800" cy="1371600"/>
          </a:xfrm>
          <a:prstGeom prst="rect">
            <a:avLst/>
          </a:prstGeom>
          <a:solidFill>
            <a:srgbClr val="111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xmlns="" id="{05D43058-E28B-43C6-B91F-4880D8FEF7F8}"/>
              </a:ext>
            </a:extLst>
          </p:cNvPr>
          <p:cNvSpPr txBox="1"/>
          <p:nvPr/>
        </p:nvSpPr>
        <p:spPr>
          <a:xfrm>
            <a:off x="304800" y="1150938"/>
            <a:ext cx="5029200" cy="3970318"/>
          </a:xfrm>
          <a:prstGeom prst="rect">
            <a:avLst/>
          </a:prstGeom>
        </p:spPr>
        <p:txBody>
          <a:bodyPr wrap="square">
            <a:spAutoFit/>
          </a:bodyPr>
          <a:lstStyle>
            <a:defPPr>
              <a:defRPr lang="en-US"/>
            </a:defPPr>
            <a:lvl1pPr marL="342900" indent="-342900">
              <a:buFont typeface="Arial" panose="020B0604020202020204" pitchFamily="34" charset="0"/>
              <a:buChar char="•"/>
              <a:defRPr sz="2400" b="1">
                <a:solidFill>
                  <a:schemeClr val="bg1"/>
                </a:solidFill>
                <a:latin typeface="Montserrat" charset="0"/>
                <a:ea typeface="Montserrat" charset="0"/>
                <a:cs typeface="Montserrat" charset="0"/>
              </a:defRPr>
            </a:lvl1pPr>
          </a:lstStyle>
          <a:p>
            <a:pPr marL="0" indent="0">
              <a:buNone/>
            </a:pPr>
            <a:r>
              <a:rPr lang="en-CA" sz="3600" b="0" dirty="0"/>
              <a:t>AI IN HEALTHCARE: LUNG DISEASE DETECTION WITH AI-POWERED</a:t>
            </a:r>
            <a:r>
              <a:rPr lang="en-US" sz="3600" b="0" dirty="0"/>
              <a:t> </a:t>
            </a:r>
            <a:r>
              <a:rPr lang="en-CA" sz="3600" b="0" dirty="0"/>
              <a:t>GOOGLE TEACHABLE MACHINE</a:t>
            </a:r>
            <a:endParaRPr lang="en-US" sz="3600" b="0" dirty="0"/>
          </a:p>
        </p:txBody>
      </p:sp>
    </p:spTree>
    <p:extLst>
      <p:ext uri="{BB962C8B-B14F-4D97-AF65-F5344CB8AC3E}">
        <p14:creationId xmlns:p14="http://schemas.microsoft.com/office/powerpoint/2010/main" val="25765995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06279F-1489-438F-A0F3-C70D8D15177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a:stretch/>
        </p:blipFill>
        <p:spPr>
          <a:xfrm>
            <a:off x="-647" y="-26581"/>
            <a:ext cx="12192647" cy="6884581"/>
          </a:xfrm>
          <a:prstGeom prst="rect">
            <a:avLst/>
          </a:prstGeom>
        </p:spPr>
      </p:pic>
      <p:sp>
        <p:nvSpPr>
          <p:cNvPr id="4" name="Title 1">
            <a:extLst>
              <a:ext uri="{FF2B5EF4-FFF2-40B4-BE49-F238E27FC236}">
                <a16:creationId xmlns:a16="http://schemas.microsoft.com/office/drawing/2014/main" xmlns="" id="{B8B78A83-A1C0-4C7A-9B65-AC62738CDFE5}"/>
              </a:ext>
            </a:extLst>
          </p:cNvPr>
          <p:cNvSpPr txBox="1">
            <a:spLocks/>
          </p:cNvSpPr>
          <p:nvPr/>
        </p:nvSpPr>
        <p:spPr>
          <a:xfrm>
            <a:off x="152400" y="273160"/>
            <a:ext cx="8001000" cy="830997"/>
          </a:xfrm>
          <a:prstGeom prst="rect">
            <a:avLst/>
          </a:prstGeom>
        </p:spPr>
        <p:txBody>
          <a:bodyPr wrap="square">
            <a:spAutoFit/>
          </a:bodyPr>
          <a:lstStyle>
            <a:defPPr>
              <a:defRPr lang="en-US"/>
            </a:defPPr>
            <a:lvl1pPr marL="285750" marR="0" lvl="0" indent="-285750" fontAlgn="auto">
              <a:lnSpc>
                <a:spcPct val="100000"/>
              </a:lnSpc>
              <a:spcBef>
                <a:spcPts val="0"/>
              </a:spcBef>
              <a:spcAft>
                <a:spcPts val="0"/>
              </a:spcAft>
              <a:buClrTx/>
              <a:buSzTx/>
              <a:buFont typeface="Arial" panose="020B0604020202020204" pitchFamily="34" charset="0"/>
              <a:buChar char="•"/>
              <a:tabLst/>
              <a:defRPr kumimoji="0" sz="2400" b="1" i="0" u="none" strike="noStrike" cap="none" spc="0" normalizeH="0" baseline="0">
                <a:ln>
                  <a:noFill/>
                </a:ln>
                <a:solidFill>
                  <a:prstClr val="black"/>
                </a:solidFill>
                <a:effectLst/>
                <a:uLnTx/>
                <a:uFillTx/>
                <a:latin typeface="Montserrat" charset="0"/>
                <a:ea typeface="Montserrat" charset="0"/>
                <a:cs typeface="Montserrat" charset="0"/>
              </a:defRPr>
            </a:lvl1pPr>
          </a:lstStyle>
          <a:p>
            <a:pPr marL="0" indent="0">
              <a:buNone/>
            </a:pPr>
            <a:r>
              <a:rPr lang="en-CA" dirty="0">
                <a:solidFill>
                  <a:schemeClr val="bg1"/>
                </a:solidFill>
              </a:rPr>
              <a:t>LUNG DISEASE CLASSIFICATION WITH AI: TRAINED MODEL TESTING/EVALUATION</a:t>
            </a:r>
          </a:p>
        </p:txBody>
      </p:sp>
      <p:pic>
        <p:nvPicPr>
          <p:cNvPr id="5" name="Picture 4">
            <a:extLst>
              <a:ext uri="{FF2B5EF4-FFF2-40B4-BE49-F238E27FC236}">
                <a16:creationId xmlns:a16="http://schemas.microsoft.com/office/drawing/2014/main" xmlns="" id="{A7C672B9-DCC7-4255-8219-8DDAC7B4F598}"/>
              </a:ext>
            </a:extLst>
          </p:cNvPr>
          <p:cNvPicPr>
            <a:picLocks noChangeAspect="1"/>
          </p:cNvPicPr>
          <p:nvPr/>
        </p:nvPicPr>
        <p:blipFill>
          <a:blip r:embed="rId4"/>
          <a:stretch>
            <a:fillRect/>
          </a:stretch>
        </p:blipFill>
        <p:spPr>
          <a:xfrm>
            <a:off x="2057400" y="1403898"/>
            <a:ext cx="7391400" cy="4544415"/>
          </a:xfrm>
          <a:prstGeom prst="rect">
            <a:avLst/>
          </a:prstGeom>
          <a:ln w="57150">
            <a:solidFill>
              <a:srgbClr val="FF0000"/>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6" name="TextBox 5">
            <a:extLst>
              <a:ext uri="{FF2B5EF4-FFF2-40B4-BE49-F238E27FC236}">
                <a16:creationId xmlns:a16="http://schemas.microsoft.com/office/drawing/2014/main" xmlns="" id="{B09DFC84-E045-449F-9B4F-4CD12C7CDCBD}"/>
              </a:ext>
            </a:extLst>
          </p:cNvPr>
          <p:cNvSpPr txBox="1"/>
          <p:nvPr/>
        </p:nvSpPr>
        <p:spPr>
          <a:xfrm>
            <a:off x="10363200" y="1403898"/>
            <a:ext cx="1828800" cy="1200329"/>
          </a:xfrm>
          <a:prstGeom prst="rect">
            <a:avLst/>
          </a:prstGeom>
          <a:noFill/>
        </p:spPr>
        <p:txBody>
          <a:bodyPr wrap="square" rtlCol="0">
            <a:spAutoFit/>
          </a:bodyPr>
          <a:lstStyle/>
          <a:p>
            <a:r>
              <a:rPr lang="en-CA" b="1" dirty="0">
                <a:solidFill>
                  <a:srgbClr val="FF0000"/>
                </a:solidFill>
              </a:rPr>
              <a:t>UPLOAD AN IMAGE AND TEST THE TRAINED AI MODEL</a:t>
            </a:r>
            <a:endParaRPr lang="en-US" b="1" dirty="0">
              <a:solidFill>
                <a:srgbClr val="FF0000"/>
              </a:solidFill>
            </a:endParaRPr>
          </a:p>
        </p:txBody>
      </p:sp>
      <p:cxnSp>
        <p:nvCxnSpPr>
          <p:cNvPr id="7" name="Connector: Curved 6">
            <a:extLst>
              <a:ext uri="{FF2B5EF4-FFF2-40B4-BE49-F238E27FC236}">
                <a16:creationId xmlns:a16="http://schemas.microsoft.com/office/drawing/2014/main" xmlns="" id="{28DD6D9E-6FC2-4AC5-95D9-47578EC7024B}"/>
              </a:ext>
            </a:extLst>
          </p:cNvPr>
          <p:cNvCxnSpPr>
            <a:cxnSpLocks/>
            <a:stCxn id="6" idx="1"/>
          </p:cNvCxnSpPr>
          <p:nvPr/>
        </p:nvCxnSpPr>
        <p:spPr>
          <a:xfrm rot="10800000" flipV="1">
            <a:off x="8763000" y="2004063"/>
            <a:ext cx="1600200" cy="1805936"/>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643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06279F-1489-438F-A0F3-C70D8D15177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a:stretch/>
        </p:blipFill>
        <p:spPr>
          <a:xfrm>
            <a:off x="-647" y="-26581"/>
            <a:ext cx="12192647" cy="6884581"/>
          </a:xfrm>
          <a:prstGeom prst="rect">
            <a:avLst/>
          </a:prstGeom>
        </p:spPr>
      </p:pic>
      <p:pic>
        <p:nvPicPr>
          <p:cNvPr id="2" name="Picture 1">
            <a:extLst>
              <a:ext uri="{FF2B5EF4-FFF2-40B4-BE49-F238E27FC236}">
                <a16:creationId xmlns:a16="http://schemas.microsoft.com/office/drawing/2014/main" xmlns="" id="{4BA889A9-93B2-4DB4-BED6-2B6892D8BE62}"/>
              </a:ext>
            </a:extLst>
          </p:cNvPr>
          <p:cNvPicPr>
            <a:picLocks noChangeAspect="1"/>
          </p:cNvPicPr>
          <p:nvPr/>
        </p:nvPicPr>
        <p:blipFill>
          <a:blip r:embed="rId4"/>
          <a:stretch>
            <a:fillRect/>
          </a:stretch>
        </p:blipFill>
        <p:spPr>
          <a:xfrm>
            <a:off x="838200" y="1846974"/>
            <a:ext cx="7924800" cy="3979261"/>
          </a:xfrm>
          <a:prstGeom prst="rect">
            <a:avLst/>
          </a:prstGeom>
          <a:ln w="57150">
            <a:solidFill>
              <a:srgbClr val="FF0000"/>
            </a:solidFill>
          </a:ln>
        </p:spPr>
      </p:pic>
      <p:sp>
        <p:nvSpPr>
          <p:cNvPr id="4" name="Title 1">
            <a:extLst>
              <a:ext uri="{FF2B5EF4-FFF2-40B4-BE49-F238E27FC236}">
                <a16:creationId xmlns:a16="http://schemas.microsoft.com/office/drawing/2014/main" xmlns="" id="{B8B78A83-A1C0-4C7A-9B65-AC62738CDFE5}"/>
              </a:ext>
            </a:extLst>
          </p:cNvPr>
          <p:cNvSpPr txBox="1">
            <a:spLocks/>
          </p:cNvSpPr>
          <p:nvPr/>
        </p:nvSpPr>
        <p:spPr>
          <a:xfrm>
            <a:off x="152400" y="273160"/>
            <a:ext cx="8255145" cy="461665"/>
          </a:xfrm>
          <a:prstGeom prst="rect">
            <a:avLst/>
          </a:prstGeom>
        </p:spPr>
        <p:txBody>
          <a:bodyPr wrap="square">
            <a:spAutoFit/>
          </a:bodyPr>
          <a:lstStyle>
            <a:defPPr>
              <a:defRPr lang="en-US"/>
            </a:defPPr>
            <a:lvl1pPr marL="285750" marR="0" lvl="0" indent="-285750" fontAlgn="auto">
              <a:lnSpc>
                <a:spcPct val="100000"/>
              </a:lnSpc>
              <a:spcBef>
                <a:spcPts val="0"/>
              </a:spcBef>
              <a:spcAft>
                <a:spcPts val="0"/>
              </a:spcAft>
              <a:buClrTx/>
              <a:buSzTx/>
              <a:buFont typeface="Arial" panose="020B0604020202020204" pitchFamily="34" charset="0"/>
              <a:buChar char="•"/>
              <a:tabLst/>
              <a:defRPr kumimoji="0" sz="2400" b="1" i="0" u="none" strike="noStrike" cap="none" spc="0" normalizeH="0" baseline="0">
                <a:ln>
                  <a:noFill/>
                </a:ln>
                <a:solidFill>
                  <a:prstClr val="black"/>
                </a:solidFill>
                <a:effectLst/>
                <a:uLnTx/>
                <a:uFillTx/>
                <a:latin typeface="Montserrat" charset="0"/>
                <a:ea typeface="Montserrat" charset="0"/>
                <a:cs typeface="Montserrat" charset="0"/>
              </a:defRPr>
            </a:lvl1pPr>
          </a:lstStyle>
          <a:p>
            <a:pPr marL="0" indent="0">
              <a:buNone/>
            </a:pPr>
            <a:r>
              <a:rPr lang="en-CA" dirty="0">
                <a:solidFill>
                  <a:schemeClr val="bg1"/>
                </a:solidFill>
              </a:rPr>
              <a:t>UNDER THE HOOD</a:t>
            </a:r>
          </a:p>
        </p:txBody>
      </p:sp>
      <p:sp>
        <p:nvSpPr>
          <p:cNvPr id="6" name="TextBox 5">
            <a:extLst>
              <a:ext uri="{FF2B5EF4-FFF2-40B4-BE49-F238E27FC236}">
                <a16:creationId xmlns:a16="http://schemas.microsoft.com/office/drawing/2014/main" xmlns="" id="{891974BE-D068-426A-88CF-9CD9CFA92F81}"/>
              </a:ext>
            </a:extLst>
          </p:cNvPr>
          <p:cNvSpPr txBox="1"/>
          <p:nvPr/>
        </p:nvSpPr>
        <p:spPr>
          <a:xfrm>
            <a:off x="3006987" y="1295400"/>
            <a:ext cx="5371983" cy="461665"/>
          </a:xfrm>
          <a:prstGeom prst="rect">
            <a:avLst/>
          </a:prstGeom>
          <a:noFill/>
        </p:spPr>
        <p:txBody>
          <a:bodyPr wrap="none" rtlCol="0">
            <a:spAutoFit/>
          </a:bodyPr>
          <a:lstStyle/>
          <a:p>
            <a:r>
              <a:rPr lang="en-CA" sz="2400" b="1" dirty="0">
                <a:solidFill>
                  <a:srgbClr val="FF0000"/>
                </a:solidFill>
              </a:rPr>
              <a:t>WHAT IS GOING ON UNDER THE HOOD?!</a:t>
            </a:r>
            <a:endParaRPr lang="en-US" sz="2400" b="1" dirty="0">
              <a:solidFill>
                <a:srgbClr val="FF0000"/>
              </a:solidFill>
            </a:endParaRPr>
          </a:p>
        </p:txBody>
      </p:sp>
      <p:sp>
        <p:nvSpPr>
          <p:cNvPr id="8" name="TextBox 7">
            <a:extLst>
              <a:ext uri="{FF2B5EF4-FFF2-40B4-BE49-F238E27FC236}">
                <a16:creationId xmlns:a16="http://schemas.microsoft.com/office/drawing/2014/main" xmlns="" id="{B29723E4-B593-4E97-AA00-D1D3024E2376}"/>
              </a:ext>
            </a:extLst>
          </p:cNvPr>
          <p:cNvSpPr txBox="1"/>
          <p:nvPr/>
        </p:nvSpPr>
        <p:spPr>
          <a:xfrm>
            <a:off x="9201151" y="1905000"/>
            <a:ext cx="2152650" cy="2862322"/>
          </a:xfrm>
          <a:prstGeom prst="rect">
            <a:avLst/>
          </a:prstGeom>
          <a:noFill/>
        </p:spPr>
        <p:txBody>
          <a:bodyPr wrap="square" rtlCol="0">
            <a:spAutoFit/>
          </a:bodyPr>
          <a:lstStyle/>
          <a:p>
            <a:r>
              <a:rPr lang="en-CA" i="1" dirty="0">
                <a:solidFill>
                  <a:srgbClr val="FF0000"/>
                </a:solidFill>
              </a:rPr>
              <a:t>WHAT DOES EPOCH MEAN? WHAT’S A BATCH SIZE?</a:t>
            </a:r>
          </a:p>
          <a:p>
            <a:r>
              <a:rPr lang="en-CA" i="1" dirty="0">
                <a:solidFill>
                  <a:srgbClr val="FF0000"/>
                </a:solidFill>
              </a:rPr>
              <a:t>WHAT IS LEARNING RATE? CONFUSION MATRIX? ACCURACY? DEEP LEARNING? </a:t>
            </a:r>
          </a:p>
          <a:p>
            <a:r>
              <a:rPr lang="en-CA" i="1" dirty="0">
                <a:solidFill>
                  <a:srgbClr val="FF0000"/>
                </a:solidFill>
              </a:rPr>
              <a:t>LET’S COVER THAT IN GREAT DETAILS NEXT</a:t>
            </a:r>
          </a:p>
        </p:txBody>
      </p:sp>
    </p:spTree>
    <p:extLst>
      <p:ext uri="{BB962C8B-B14F-4D97-AF65-F5344CB8AC3E}">
        <p14:creationId xmlns:p14="http://schemas.microsoft.com/office/powerpoint/2010/main" val="18677136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xmlns="" id="{0F9D04B7-03C9-4895-84F6-D6380FD573A6}"/>
              </a:ext>
            </a:extLst>
          </p:cNvPr>
          <p:cNvSpPr txBox="1"/>
          <p:nvPr/>
        </p:nvSpPr>
        <p:spPr>
          <a:xfrm>
            <a:off x="674077" y="1600200"/>
            <a:ext cx="5410200" cy="2862322"/>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UNDER THE HOOD #1: ARTIFICIAL NEURAL NETWORKS, SIMPLIFIED! </a:t>
            </a:r>
            <a:r>
              <a:rPr lang="en-CA" sz="3600" b="0" dirty="0">
                <a:solidFill>
                  <a:srgbClr val="FF0000"/>
                </a:solidFill>
              </a:rPr>
              <a:t>[TECHNICAL]</a:t>
            </a:r>
            <a:endParaRPr lang="en-CA" sz="3600" b="0" dirty="0"/>
          </a:p>
        </p:txBody>
      </p:sp>
      <p:sp>
        <p:nvSpPr>
          <p:cNvPr id="6" name="Rectangle: Rounded Corners 5">
            <a:extLst>
              <a:ext uri="{FF2B5EF4-FFF2-40B4-BE49-F238E27FC236}">
                <a16:creationId xmlns:a16="http://schemas.microsoft.com/office/drawing/2014/main" xmlns="" id="{E887BD72-30D6-4C3D-B252-093A9F9B19A4}"/>
              </a:ext>
            </a:extLst>
          </p:cNvPr>
          <p:cNvSpPr/>
          <p:nvPr/>
        </p:nvSpPr>
        <p:spPr>
          <a:xfrm>
            <a:off x="838200" y="4953000"/>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DCADCC74-D0E2-4550-B85E-55BA5BB5E454}"/>
              </a:ext>
            </a:extLst>
          </p:cNvPr>
          <p:cNvSpPr/>
          <p:nvPr/>
        </p:nvSpPr>
        <p:spPr>
          <a:xfrm>
            <a:off x="838200" y="4950004"/>
            <a:ext cx="365760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1EC028D8-22CB-46C5-AF8D-EEC81932EDC0}"/>
              </a:ext>
            </a:extLst>
          </p:cNvPr>
          <p:cNvSpPr txBox="1"/>
          <p:nvPr/>
        </p:nvSpPr>
        <p:spPr>
          <a:xfrm>
            <a:off x="762000" y="5367893"/>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xmlns="" id="{9EA265D4-C2E8-49A0-A28E-7FB8AFA428D9}"/>
              </a:ext>
            </a:extLst>
          </p:cNvPr>
          <p:cNvSpPr txBox="1"/>
          <p:nvPr/>
        </p:nvSpPr>
        <p:spPr>
          <a:xfrm>
            <a:off x="6248400" y="5367893"/>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xmlns="" id="{C97AAB3A-8F51-476E-9FF9-96F1BBF96119}"/>
              </a:ext>
            </a:extLst>
          </p:cNvPr>
          <p:cNvSpPr/>
          <p:nvPr/>
        </p:nvSpPr>
        <p:spPr>
          <a:xfrm>
            <a:off x="4343400" y="5244801"/>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07036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736A412-E537-437B-A817-8B6C84791D1D}"/>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xmlns="" id="{C0DCEAB4-4184-47A8-95DC-9CCDE5DE745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7" name="Title 1">
            <a:extLst>
              <a:ext uri="{FF2B5EF4-FFF2-40B4-BE49-F238E27FC236}">
                <a16:creationId xmlns:a16="http://schemas.microsoft.com/office/drawing/2014/main" xmlns="" id="{0041A389-5846-4DA9-AD15-B3B7581E108B}"/>
              </a:ext>
            </a:extLst>
          </p:cNvPr>
          <p:cNvSpPr txBox="1">
            <a:spLocks/>
          </p:cNvSpPr>
          <p:nvPr/>
        </p:nvSpPr>
        <p:spPr>
          <a:xfrm>
            <a:off x="152400" y="273160"/>
            <a:ext cx="10349952" cy="461665"/>
          </a:xfrm>
          <a:prstGeom prst="rect">
            <a:avLst/>
          </a:prstGeom>
        </p:spPr>
        <p:txBody>
          <a:bodyPr wrap="square">
            <a:spAutoFit/>
          </a:bodyPr>
          <a:lstStyle>
            <a:defPPr>
              <a:defRPr lang="en-US"/>
            </a:defPPr>
            <a:lvl1pPr marL="285750" marR="0" lvl="0" indent="-285750" fontAlgn="auto">
              <a:lnSpc>
                <a:spcPct val="100000"/>
              </a:lnSpc>
              <a:spcBef>
                <a:spcPts val="0"/>
              </a:spcBef>
              <a:spcAft>
                <a:spcPts val="0"/>
              </a:spcAft>
              <a:buClrTx/>
              <a:buSzTx/>
              <a:buFont typeface="Arial" panose="020B0604020202020204" pitchFamily="34" charset="0"/>
              <a:buChar char="•"/>
              <a:tabLst/>
              <a:defRPr kumimoji="0" sz="2400" b="1" i="0" u="none" strike="noStrike" cap="none" spc="0" normalizeH="0" baseline="0">
                <a:ln>
                  <a:noFill/>
                </a:ln>
                <a:solidFill>
                  <a:prstClr val="black"/>
                </a:solidFill>
                <a:effectLst/>
                <a:uLnTx/>
                <a:uFillTx/>
                <a:latin typeface="Montserrat" charset="0"/>
                <a:ea typeface="Montserrat" charset="0"/>
                <a:cs typeface="Montserrat" charset="0"/>
              </a:defRPr>
            </a:lvl1pPr>
          </a:lstStyle>
          <a:p>
            <a:pPr marL="0" indent="0">
              <a:buNone/>
            </a:pPr>
            <a:r>
              <a:rPr lang="en-CA" dirty="0">
                <a:solidFill>
                  <a:schemeClr val="bg1"/>
                </a:solidFill>
              </a:rPr>
              <a:t>NEURON MODEL: BIOLOGICAL Vs. ARTIFICIAL</a:t>
            </a:r>
          </a:p>
        </p:txBody>
      </p:sp>
      <p:sp>
        <p:nvSpPr>
          <p:cNvPr id="6" name="Прямоугольник 5">
            <a:extLst>
              <a:ext uri="{FF2B5EF4-FFF2-40B4-BE49-F238E27FC236}">
                <a16:creationId xmlns:a16="http://schemas.microsoft.com/office/drawing/2014/main" xmlns="" id="{13C1D310-F970-46FC-94CA-86EA5E0F1587}"/>
              </a:ext>
            </a:extLst>
          </p:cNvPr>
          <p:cNvSpPr/>
          <p:nvPr/>
        </p:nvSpPr>
        <p:spPr>
          <a:xfrm>
            <a:off x="152400" y="1159588"/>
            <a:ext cx="11276317" cy="1754326"/>
          </a:xfrm>
          <a:prstGeom prst="rect">
            <a:avLst/>
          </a:prstGeom>
          <a:noFill/>
        </p:spPr>
        <p:txBody>
          <a:bodyPr wrap="square" rtlCol="0">
            <a:spAutoFit/>
          </a:bodyPr>
          <a:lstStyle/>
          <a:p>
            <a:pPr marL="285750" indent="-285750">
              <a:buFont typeface="Arial" panose="020B0604020202020204" pitchFamily="34" charset="0"/>
              <a:buChar char="•"/>
            </a:pPr>
            <a:r>
              <a:rPr lang="en-CA" dirty="0">
                <a:solidFill>
                  <a:schemeClr val="bg1"/>
                </a:solidFill>
                <a:latin typeface="Montserrat" charset="0"/>
              </a:rPr>
              <a:t>The brain has over 100 billion neurons communicating through electrical &amp; chemical signals.</a:t>
            </a:r>
          </a:p>
          <a:p>
            <a:pPr marL="285750" indent="-285750">
              <a:buFont typeface="Arial" panose="020B0604020202020204" pitchFamily="34" charset="0"/>
              <a:buChar char="•"/>
            </a:pPr>
            <a:r>
              <a:rPr lang="en-CA" dirty="0">
                <a:solidFill>
                  <a:schemeClr val="bg1"/>
                </a:solidFill>
                <a:latin typeface="Montserrat" charset="0"/>
              </a:rPr>
              <a:t>Neurons communicate with each other and help us see, think, and generate ideas. Human brain learns by creating connections among these neurons.  </a:t>
            </a:r>
          </a:p>
          <a:p>
            <a:pPr marL="285750" indent="-285750">
              <a:buFont typeface="Arial" panose="020B0604020202020204" pitchFamily="34" charset="0"/>
              <a:buChar char="•"/>
            </a:pPr>
            <a:r>
              <a:rPr lang="en-CA" dirty="0">
                <a:solidFill>
                  <a:schemeClr val="bg1"/>
                </a:solidFill>
                <a:latin typeface="Montserrat" charset="0"/>
              </a:rPr>
              <a:t>ANNs are information processing models inspired by the human brain.</a:t>
            </a:r>
          </a:p>
          <a:p>
            <a:pPr marL="285750" indent="-285750">
              <a:buFont typeface="Arial" panose="020B0604020202020204" pitchFamily="34" charset="0"/>
              <a:buChar char="•"/>
            </a:pPr>
            <a:r>
              <a:rPr lang="en-CA" dirty="0">
                <a:solidFill>
                  <a:schemeClr val="bg1"/>
                </a:solidFill>
                <a:latin typeface="Montserrat" charset="0"/>
              </a:rPr>
              <a:t>The neuron collects signals from input channels named dendrites, processes information in its nucleus, and generates an output in a long thin branch called axon.</a:t>
            </a:r>
          </a:p>
        </p:txBody>
      </p:sp>
      <p:grpSp>
        <p:nvGrpSpPr>
          <p:cNvPr id="8" name="Group 7">
            <a:extLst>
              <a:ext uri="{FF2B5EF4-FFF2-40B4-BE49-F238E27FC236}">
                <a16:creationId xmlns:a16="http://schemas.microsoft.com/office/drawing/2014/main" xmlns="" id="{0B8D0DC0-1576-4B7B-98FF-FE29F59E61B7}"/>
              </a:ext>
            </a:extLst>
          </p:cNvPr>
          <p:cNvGrpSpPr/>
          <p:nvPr/>
        </p:nvGrpSpPr>
        <p:grpSpPr>
          <a:xfrm>
            <a:off x="7755613" y="3217942"/>
            <a:ext cx="3911692" cy="2192258"/>
            <a:chOff x="3264196" y="2190307"/>
            <a:chExt cx="5401066" cy="3313870"/>
          </a:xfrm>
        </p:grpSpPr>
        <p:sp>
          <p:nvSpPr>
            <p:cNvPr id="10" name="Oval 9">
              <a:extLst>
                <a:ext uri="{FF2B5EF4-FFF2-40B4-BE49-F238E27FC236}">
                  <a16:creationId xmlns:a16="http://schemas.microsoft.com/office/drawing/2014/main" xmlns="" id="{C550C983-18A7-433D-AB40-83AF33688379}"/>
                </a:ext>
              </a:extLst>
            </p:cNvPr>
            <p:cNvSpPr/>
            <p:nvPr/>
          </p:nvSpPr>
          <p:spPr>
            <a:xfrm>
              <a:off x="3264196" y="2190307"/>
              <a:ext cx="669852" cy="663291"/>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1100" b="1" dirty="0">
                  <a:solidFill>
                    <a:schemeClr val="bg1"/>
                  </a:solidFill>
                </a:rPr>
                <a:t>X1</a:t>
              </a:r>
              <a:endParaRPr lang="en-CA" sz="1000" b="1" dirty="0">
                <a:solidFill>
                  <a:schemeClr val="bg1"/>
                </a:solidFill>
              </a:endParaRPr>
            </a:p>
          </p:txBody>
        </p:sp>
        <p:sp>
          <p:nvSpPr>
            <p:cNvPr id="11" name="Oval 10">
              <a:extLst>
                <a:ext uri="{FF2B5EF4-FFF2-40B4-BE49-F238E27FC236}">
                  <a16:creationId xmlns:a16="http://schemas.microsoft.com/office/drawing/2014/main" xmlns="" id="{213FF4AA-A16B-4C08-92DC-33921CCA0E41}"/>
                </a:ext>
              </a:extLst>
            </p:cNvPr>
            <p:cNvSpPr/>
            <p:nvPr/>
          </p:nvSpPr>
          <p:spPr>
            <a:xfrm>
              <a:off x="3264196" y="3561901"/>
              <a:ext cx="669852" cy="663291"/>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1100" b="1" dirty="0">
                  <a:solidFill>
                    <a:schemeClr val="bg1"/>
                  </a:solidFill>
                </a:rPr>
                <a:t>X2</a:t>
              </a:r>
              <a:endParaRPr lang="en-CA" sz="1000" b="1" dirty="0">
                <a:solidFill>
                  <a:schemeClr val="bg1"/>
                </a:solidFill>
              </a:endParaRPr>
            </a:p>
          </p:txBody>
        </p:sp>
        <p:sp>
          <p:nvSpPr>
            <p:cNvPr id="12" name="Oval 11">
              <a:extLst>
                <a:ext uri="{FF2B5EF4-FFF2-40B4-BE49-F238E27FC236}">
                  <a16:creationId xmlns:a16="http://schemas.microsoft.com/office/drawing/2014/main" xmlns="" id="{88543EFA-0296-47F5-BB2E-258DE08FE6B6}"/>
                </a:ext>
              </a:extLst>
            </p:cNvPr>
            <p:cNvSpPr/>
            <p:nvPr/>
          </p:nvSpPr>
          <p:spPr>
            <a:xfrm>
              <a:off x="3264196" y="4840886"/>
              <a:ext cx="669852" cy="663291"/>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1100" b="1" dirty="0">
                  <a:solidFill>
                    <a:schemeClr val="bg1"/>
                  </a:solidFill>
                </a:rPr>
                <a:t>X3</a:t>
              </a:r>
              <a:endParaRPr lang="en-CA" sz="1000" b="1" dirty="0">
                <a:solidFill>
                  <a:schemeClr val="bg1"/>
                </a:solidFill>
              </a:endParaRPr>
            </a:p>
          </p:txBody>
        </p:sp>
        <p:sp>
          <p:nvSpPr>
            <p:cNvPr id="13" name="Oval 12">
              <a:extLst>
                <a:ext uri="{FF2B5EF4-FFF2-40B4-BE49-F238E27FC236}">
                  <a16:creationId xmlns:a16="http://schemas.microsoft.com/office/drawing/2014/main" xmlns="" id="{FB59053A-4062-47D2-BD85-C1494CA44190}"/>
                </a:ext>
              </a:extLst>
            </p:cNvPr>
            <p:cNvSpPr/>
            <p:nvPr/>
          </p:nvSpPr>
          <p:spPr>
            <a:xfrm>
              <a:off x="5589017" y="3196928"/>
              <a:ext cx="1359897" cy="1362456"/>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1100" dirty="0">
                  <a:solidFill>
                    <a:schemeClr val="bg1"/>
                  </a:solidFill>
                </a:rPr>
                <a:t>NEURON</a:t>
              </a:r>
              <a:endParaRPr lang="en-CA" sz="1000" dirty="0">
                <a:solidFill>
                  <a:schemeClr val="bg1"/>
                </a:solidFill>
              </a:endParaRPr>
            </a:p>
          </p:txBody>
        </p:sp>
        <p:sp>
          <p:nvSpPr>
            <p:cNvPr id="14" name="Right Arrow 60">
              <a:extLst>
                <a:ext uri="{FF2B5EF4-FFF2-40B4-BE49-F238E27FC236}">
                  <a16:creationId xmlns:a16="http://schemas.microsoft.com/office/drawing/2014/main" xmlns="" id="{EA0E0FA7-B450-404F-A813-48EB7DB50573}"/>
                </a:ext>
              </a:extLst>
            </p:cNvPr>
            <p:cNvSpPr/>
            <p:nvPr/>
          </p:nvSpPr>
          <p:spPr>
            <a:xfrm rot="1354124">
              <a:off x="3846669" y="2831465"/>
              <a:ext cx="1955923"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1600">
                <a:solidFill>
                  <a:schemeClr val="tx1"/>
                </a:solidFill>
              </a:endParaRPr>
            </a:p>
          </p:txBody>
        </p:sp>
        <p:sp>
          <p:nvSpPr>
            <p:cNvPr id="15" name="Right Arrow 61">
              <a:extLst>
                <a:ext uri="{FF2B5EF4-FFF2-40B4-BE49-F238E27FC236}">
                  <a16:creationId xmlns:a16="http://schemas.microsoft.com/office/drawing/2014/main" xmlns="" id="{C3C7C8D4-9E6F-47A1-B7FE-A630D4566515}"/>
                </a:ext>
              </a:extLst>
            </p:cNvPr>
            <p:cNvSpPr/>
            <p:nvPr/>
          </p:nvSpPr>
          <p:spPr>
            <a:xfrm rot="20288601">
              <a:off x="3883611" y="4484065"/>
              <a:ext cx="1955923"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1600">
                <a:solidFill>
                  <a:schemeClr val="tx1"/>
                </a:solidFill>
              </a:endParaRPr>
            </a:p>
          </p:txBody>
        </p:sp>
        <p:sp>
          <p:nvSpPr>
            <p:cNvPr id="16" name="Right Arrow 62">
              <a:extLst>
                <a:ext uri="{FF2B5EF4-FFF2-40B4-BE49-F238E27FC236}">
                  <a16:creationId xmlns:a16="http://schemas.microsoft.com/office/drawing/2014/main" xmlns="" id="{022E91B3-491A-43B2-B07E-B2FC6E5BABBF}"/>
                </a:ext>
              </a:extLst>
            </p:cNvPr>
            <p:cNvSpPr/>
            <p:nvPr/>
          </p:nvSpPr>
          <p:spPr>
            <a:xfrm>
              <a:off x="3967972" y="3662849"/>
              <a:ext cx="1582163"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1600">
                <a:solidFill>
                  <a:schemeClr val="tx1"/>
                </a:solidFill>
              </a:endParaRPr>
            </a:p>
          </p:txBody>
        </p:sp>
        <p:sp>
          <p:nvSpPr>
            <p:cNvPr id="17" name="Right Arrow 63">
              <a:extLst>
                <a:ext uri="{FF2B5EF4-FFF2-40B4-BE49-F238E27FC236}">
                  <a16:creationId xmlns:a16="http://schemas.microsoft.com/office/drawing/2014/main" xmlns="" id="{9FC1CF5A-A903-4CB2-85AF-384115401D35}"/>
                </a:ext>
              </a:extLst>
            </p:cNvPr>
            <p:cNvSpPr/>
            <p:nvPr/>
          </p:nvSpPr>
          <p:spPr>
            <a:xfrm>
              <a:off x="6987795" y="3650528"/>
              <a:ext cx="1677467"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1600">
                <a:solidFill>
                  <a:schemeClr val="tx1"/>
                </a:solidFill>
              </a:endParaRPr>
            </a:p>
          </p:txBody>
        </p:sp>
        <p:sp>
          <p:nvSpPr>
            <p:cNvPr id="18" name="TextBox 17">
              <a:extLst>
                <a:ext uri="{FF2B5EF4-FFF2-40B4-BE49-F238E27FC236}">
                  <a16:creationId xmlns:a16="http://schemas.microsoft.com/office/drawing/2014/main" xmlns="" id="{457671F4-AA6B-41F7-AA6F-E57D592BF27D}"/>
                </a:ext>
              </a:extLst>
            </p:cNvPr>
            <p:cNvSpPr txBox="1"/>
            <p:nvPr/>
          </p:nvSpPr>
          <p:spPr>
            <a:xfrm>
              <a:off x="4314362" y="2491846"/>
              <a:ext cx="551565" cy="418718"/>
            </a:xfrm>
            <a:prstGeom prst="rect">
              <a:avLst/>
            </a:prstGeom>
            <a:noFill/>
          </p:spPr>
          <p:txBody>
            <a:bodyPr wrap="none" rtlCol="0">
              <a:spAutoFit/>
            </a:bodyPr>
            <a:lstStyle/>
            <a:p>
              <a:r>
                <a:rPr lang="en-CA" sz="1200" dirty="0">
                  <a:solidFill>
                    <a:schemeClr val="bg1"/>
                  </a:solidFill>
                </a:rPr>
                <a:t>W1</a:t>
              </a:r>
            </a:p>
          </p:txBody>
        </p:sp>
        <p:sp>
          <p:nvSpPr>
            <p:cNvPr id="20" name="TextBox 19">
              <a:extLst>
                <a:ext uri="{FF2B5EF4-FFF2-40B4-BE49-F238E27FC236}">
                  <a16:creationId xmlns:a16="http://schemas.microsoft.com/office/drawing/2014/main" xmlns="" id="{482F2AA4-5EF4-4D29-807E-E7BDA299E5D4}"/>
                </a:ext>
              </a:extLst>
            </p:cNvPr>
            <p:cNvSpPr txBox="1"/>
            <p:nvPr/>
          </p:nvSpPr>
          <p:spPr>
            <a:xfrm>
              <a:off x="4279915" y="3389982"/>
              <a:ext cx="551565" cy="418718"/>
            </a:xfrm>
            <a:prstGeom prst="rect">
              <a:avLst/>
            </a:prstGeom>
            <a:noFill/>
          </p:spPr>
          <p:txBody>
            <a:bodyPr wrap="none" rtlCol="0">
              <a:spAutoFit/>
            </a:bodyPr>
            <a:lstStyle/>
            <a:p>
              <a:r>
                <a:rPr lang="en-CA" sz="1200" dirty="0">
                  <a:solidFill>
                    <a:schemeClr val="bg1"/>
                  </a:solidFill>
                </a:rPr>
                <a:t>W2</a:t>
              </a:r>
            </a:p>
          </p:txBody>
        </p:sp>
        <p:sp>
          <p:nvSpPr>
            <p:cNvPr id="21" name="TextBox 20">
              <a:extLst>
                <a:ext uri="{FF2B5EF4-FFF2-40B4-BE49-F238E27FC236}">
                  <a16:creationId xmlns:a16="http://schemas.microsoft.com/office/drawing/2014/main" xmlns="" id="{C8B77D22-0AC0-4194-97AD-5BEDEE752493}"/>
                </a:ext>
              </a:extLst>
            </p:cNvPr>
            <p:cNvSpPr txBox="1"/>
            <p:nvPr/>
          </p:nvSpPr>
          <p:spPr>
            <a:xfrm>
              <a:off x="4279914" y="4288118"/>
              <a:ext cx="551565" cy="418718"/>
            </a:xfrm>
            <a:prstGeom prst="rect">
              <a:avLst/>
            </a:prstGeom>
            <a:noFill/>
          </p:spPr>
          <p:txBody>
            <a:bodyPr wrap="none" rtlCol="0">
              <a:spAutoFit/>
            </a:bodyPr>
            <a:lstStyle/>
            <a:p>
              <a:r>
                <a:rPr lang="en-CA" sz="1200" dirty="0">
                  <a:solidFill>
                    <a:schemeClr val="bg1"/>
                  </a:solidFill>
                </a:rPr>
                <a:t>W3</a:t>
              </a:r>
            </a:p>
          </p:txBody>
        </p:sp>
      </p:grpSp>
      <p:pic>
        <p:nvPicPr>
          <p:cNvPr id="22" name="Picture 21">
            <a:extLst>
              <a:ext uri="{FF2B5EF4-FFF2-40B4-BE49-F238E27FC236}">
                <a16:creationId xmlns:a16="http://schemas.microsoft.com/office/drawing/2014/main" xmlns="" id="{BFB78838-FE96-405C-A588-B2757D845A6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1651" y="3697416"/>
            <a:ext cx="5025019" cy="1577926"/>
          </a:xfrm>
          <a:prstGeom prst="rect">
            <a:avLst/>
          </a:prstGeom>
        </p:spPr>
      </p:pic>
      <p:sp>
        <p:nvSpPr>
          <p:cNvPr id="23" name="TextBox 22">
            <a:extLst>
              <a:ext uri="{FF2B5EF4-FFF2-40B4-BE49-F238E27FC236}">
                <a16:creationId xmlns:a16="http://schemas.microsoft.com/office/drawing/2014/main" xmlns="" id="{42265438-27B5-469D-A209-8A24C3238F00}"/>
              </a:ext>
            </a:extLst>
          </p:cNvPr>
          <p:cNvSpPr txBox="1"/>
          <p:nvPr/>
        </p:nvSpPr>
        <p:spPr>
          <a:xfrm>
            <a:off x="999305" y="3080681"/>
            <a:ext cx="2882392" cy="461665"/>
          </a:xfrm>
          <a:prstGeom prst="rect">
            <a:avLst/>
          </a:prstGeom>
          <a:noFill/>
        </p:spPr>
        <p:txBody>
          <a:bodyPr wrap="none" rtlCol="0">
            <a:spAutoFit/>
          </a:bodyPr>
          <a:lstStyle/>
          <a:p>
            <a:r>
              <a:rPr lang="en-CA" sz="2400" dirty="0">
                <a:solidFill>
                  <a:srgbClr val="FF0000"/>
                </a:solidFill>
              </a:rPr>
              <a:t>BIOLOGICAL NEURON</a:t>
            </a:r>
          </a:p>
        </p:txBody>
      </p:sp>
      <p:sp>
        <p:nvSpPr>
          <p:cNvPr id="24" name="TextBox 23">
            <a:extLst>
              <a:ext uri="{FF2B5EF4-FFF2-40B4-BE49-F238E27FC236}">
                <a16:creationId xmlns:a16="http://schemas.microsoft.com/office/drawing/2014/main" xmlns="" id="{DE24EF34-B804-400A-8A35-474C73B05B61}"/>
              </a:ext>
            </a:extLst>
          </p:cNvPr>
          <p:cNvSpPr txBox="1"/>
          <p:nvPr/>
        </p:nvSpPr>
        <p:spPr>
          <a:xfrm>
            <a:off x="8333778" y="3066175"/>
            <a:ext cx="2761077" cy="461665"/>
          </a:xfrm>
          <a:prstGeom prst="rect">
            <a:avLst/>
          </a:prstGeom>
          <a:noFill/>
        </p:spPr>
        <p:txBody>
          <a:bodyPr wrap="none" rtlCol="0">
            <a:spAutoFit/>
          </a:bodyPr>
          <a:lstStyle>
            <a:defPPr>
              <a:defRPr lang="en-US"/>
            </a:defPPr>
            <a:lvl1pPr>
              <a:defRPr sz="2400">
                <a:solidFill>
                  <a:srgbClr val="FF0000"/>
                </a:solidFill>
              </a:defRPr>
            </a:lvl1pPr>
          </a:lstStyle>
          <a:p>
            <a:r>
              <a:rPr lang="en-CA" dirty="0"/>
              <a:t>ARTIFICIAL NEURON</a:t>
            </a:r>
          </a:p>
        </p:txBody>
      </p:sp>
      <p:pic>
        <p:nvPicPr>
          <p:cNvPr id="25" name="Picture 4" descr="artificial-intelligence-2228610_1920 | Many Wonderful Artists | Flickr">
            <a:extLst>
              <a:ext uri="{FF2B5EF4-FFF2-40B4-BE49-F238E27FC236}">
                <a16:creationId xmlns:a16="http://schemas.microsoft.com/office/drawing/2014/main" xmlns="" id="{26F89463-AF6E-448A-B84F-791560E1AFF2}"/>
              </a:ext>
            </a:extLst>
          </p:cNvPr>
          <p:cNvPicPr>
            <a:picLocks noChangeAspect="1" noChangeArrowheads="1"/>
          </p:cNvPicPr>
          <p:nvPr/>
        </p:nvPicPr>
        <p:blipFill>
          <a:blip r:embed="rId5" cstate="print">
            <a:clrChange>
              <a:clrFrom>
                <a:srgbClr val="727272"/>
              </a:clrFrom>
              <a:clrTo>
                <a:srgbClr val="727272">
                  <a:alpha val="0"/>
                </a:srgbClr>
              </a:clrTo>
            </a:clrChange>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10800000">
            <a:off x="4794442" y="3288909"/>
            <a:ext cx="2806918" cy="175432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xmlns="" id="{C48077EA-2342-4511-9B7B-55CC0827C5A4}"/>
              </a:ext>
            </a:extLst>
          </p:cNvPr>
          <p:cNvSpPr/>
          <p:nvPr/>
        </p:nvSpPr>
        <p:spPr>
          <a:xfrm>
            <a:off x="237305" y="3007656"/>
            <a:ext cx="4791895" cy="24025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xmlns="" id="{6CB15697-71F9-41E7-A3CE-5086523EE774}"/>
              </a:ext>
            </a:extLst>
          </p:cNvPr>
          <p:cNvSpPr/>
          <p:nvPr/>
        </p:nvSpPr>
        <p:spPr>
          <a:xfrm>
            <a:off x="7171505" y="3007656"/>
            <a:ext cx="4791895" cy="24025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xmlns="" id="{F955BE50-0B98-4FD7-8EE6-0D4EA331D971}"/>
              </a:ext>
            </a:extLst>
          </p:cNvPr>
          <p:cNvSpPr/>
          <p:nvPr/>
        </p:nvSpPr>
        <p:spPr>
          <a:xfrm>
            <a:off x="3558337" y="6199034"/>
            <a:ext cx="5180765" cy="646331"/>
          </a:xfrm>
          <a:prstGeom prst="rect">
            <a:avLst/>
          </a:prstGeom>
        </p:spPr>
        <p:txBody>
          <a:bodyPr wrap="square">
            <a:spAutoFit/>
          </a:bodyPr>
          <a:lstStyle/>
          <a:p>
            <a:pPr marL="128588" indent="-128588">
              <a:buFont typeface="Arial" panose="020B0604020202020204" pitchFamily="34" charset="0"/>
              <a:buChar char="•"/>
            </a:pPr>
            <a:r>
              <a:rPr lang="en-CA" sz="1200" dirty="0">
                <a:solidFill>
                  <a:schemeClr val="bg1"/>
                </a:solidFill>
              </a:rPr>
              <a:t>Photo Credit: </a:t>
            </a:r>
            <a:r>
              <a:rPr lang="en-CA" sz="1200" dirty="0">
                <a:solidFill>
                  <a:schemeClr val="bg1"/>
                </a:solidFill>
                <a:hlinkClick r:id="rId6">
                  <a:extLst>
                    <a:ext uri="{A12FA001-AC4F-418D-AE19-62706E023703}">
                      <ahyp:hlinkClr xmlns:ahyp="http://schemas.microsoft.com/office/drawing/2018/hyperlinkcolor" xmlns="" val="tx"/>
                    </a:ext>
                  </a:extLst>
                </a:hlinkClick>
              </a:rPr>
              <a:t>https://en.wikipedia.org/wiki/File:Neuron-no_labels2.png</a:t>
            </a:r>
            <a:endParaRPr lang="en-CA" sz="1200" dirty="0">
              <a:solidFill>
                <a:schemeClr val="bg1"/>
              </a:solidFill>
            </a:endParaRPr>
          </a:p>
          <a:p>
            <a:pPr marL="128588" indent="-128588">
              <a:buFont typeface="Arial" panose="020B0604020202020204" pitchFamily="34" charset="0"/>
              <a:buChar char="•"/>
            </a:pPr>
            <a:r>
              <a:rPr lang="en-CA" sz="1200" dirty="0">
                <a:solidFill>
                  <a:schemeClr val="bg1"/>
                </a:solidFill>
              </a:rPr>
              <a:t>Photo Credit: </a:t>
            </a:r>
            <a:r>
              <a:rPr lang="en-CA" sz="1200" dirty="0">
                <a:solidFill>
                  <a:schemeClr val="bg1"/>
                </a:solidFill>
                <a:hlinkClick r:id="rId7">
                  <a:extLst>
                    <a:ext uri="{A12FA001-AC4F-418D-AE19-62706E023703}">
                      <ahyp:hlinkClr xmlns:ahyp="http://schemas.microsoft.com/office/drawing/2018/hyperlinkcolor" xmlns="" val="tx"/>
                    </a:ext>
                  </a:extLst>
                </a:hlinkClick>
              </a:rPr>
              <a:t>https://www.flickr.com/photos/alansimpsonme/34752491090</a:t>
            </a:r>
            <a:endParaRPr lang="en-CA" sz="1200" dirty="0">
              <a:solidFill>
                <a:schemeClr val="bg1"/>
              </a:solidFill>
            </a:endParaRPr>
          </a:p>
          <a:p>
            <a:pPr marL="128588" indent="-128588">
              <a:buFont typeface="Arial" panose="020B0604020202020204" pitchFamily="34" charset="0"/>
              <a:buChar char="•"/>
            </a:pPr>
            <a:endParaRPr lang="en-CA" sz="1200" dirty="0">
              <a:solidFill>
                <a:schemeClr val="bg1"/>
              </a:solidFill>
            </a:endParaRPr>
          </a:p>
        </p:txBody>
      </p:sp>
    </p:spTree>
    <p:extLst>
      <p:ext uri="{BB962C8B-B14F-4D97-AF65-F5344CB8AC3E}">
        <p14:creationId xmlns:p14="http://schemas.microsoft.com/office/powerpoint/2010/main" val="25693031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xmlns="" id="{128C8F13-4FC5-4692-A5F9-C8EE59D3CA36}"/>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33">
            <a:extLst>
              <a:ext uri="{FF2B5EF4-FFF2-40B4-BE49-F238E27FC236}">
                <a16:creationId xmlns:a16="http://schemas.microsoft.com/office/drawing/2014/main" xmlns="" id="{EBBAD6C0-F06C-4F88-9C25-85FB5C00736C}"/>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22" name="Прямоугольник 4"/>
          <p:cNvSpPr/>
          <p:nvPr/>
        </p:nvSpPr>
        <p:spPr>
          <a:xfrm>
            <a:off x="185383" y="235240"/>
            <a:ext cx="8826255" cy="461665"/>
          </a:xfrm>
          <a:prstGeom prst="rect">
            <a:avLst/>
          </a:prstGeom>
        </p:spPr>
        <p:txBody>
          <a:bodyPr wrap="square">
            <a:spAutoFit/>
          </a:bodyPr>
          <a:lstStyle/>
          <a:p>
            <a:r>
              <a:rPr lang="en-US" sz="2400" b="1" dirty="0">
                <a:solidFill>
                  <a:schemeClr val="bg1"/>
                </a:solidFill>
                <a:latin typeface="Montserrat" charset="0"/>
              </a:rPr>
              <a:t>NEURON MATHEMATICAL MODEL: EXAMPLE</a:t>
            </a:r>
            <a:endParaRPr lang="ru-RU" sz="2400" b="1" dirty="0">
              <a:solidFill>
                <a:schemeClr val="bg1"/>
              </a:solidFill>
            </a:endParaRPr>
          </a:p>
        </p:txBody>
      </p:sp>
      <p:sp>
        <p:nvSpPr>
          <p:cNvPr id="26" name="Прямоугольник 5"/>
          <p:cNvSpPr/>
          <p:nvPr/>
        </p:nvSpPr>
        <p:spPr>
          <a:xfrm>
            <a:off x="557694" y="1204272"/>
            <a:ext cx="11419739" cy="923330"/>
          </a:xfrm>
          <a:prstGeom prst="rect">
            <a:avLst/>
          </a:prstGeom>
          <a:noFill/>
        </p:spPr>
        <p:txBody>
          <a:bodyPr wrap="square" rtlCol="0">
            <a:spAutoFit/>
          </a:bodyPr>
          <a:lstStyle/>
          <a:p>
            <a:pPr marL="285750" indent="-285750">
              <a:buFont typeface="Arial" panose="020B0604020202020204" pitchFamily="34" charset="0"/>
              <a:buChar char="•"/>
            </a:pPr>
            <a:r>
              <a:rPr lang="en-CA" dirty="0">
                <a:solidFill>
                  <a:schemeClr val="bg1"/>
                </a:solidFill>
                <a:latin typeface="Montserrat" charset="0"/>
              </a:rPr>
              <a:t>Bias allows to shift the activation function curve up or down.</a:t>
            </a:r>
          </a:p>
          <a:p>
            <a:pPr marL="285750" indent="-285750">
              <a:buFont typeface="Arial" panose="020B0604020202020204" pitchFamily="34" charset="0"/>
              <a:buChar char="•"/>
            </a:pPr>
            <a:r>
              <a:rPr lang="en-CA" dirty="0">
                <a:solidFill>
                  <a:schemeClr val="bg1"/>
                </a:solidFill>
                <a:latin typeface="Montserrat" charset="0"/>
              </a:rPr>
              <a:t>Number of adjustable parameters = 4 (3 weights and 1 bias).</a:t>
            </a:r>
          </a:p>
          <a:p>
            <a:pPr marL="285750" indent="-285750">
              <a:buFont typeface="Arial" panose="020B0604020202020204" pitchFamily="34" charset="0"/>
              <a:buChar char="•"/>
            </a:pPr>
            <a:r>
              <a:rPr lang="en-CA" dirty="0">
                <a:solidFill>
                  <a:schemeClr val="bg1"/>
                </a:solidFill>
                <a:latin typeface="Montserrat" charset="0"/>
              </a:rPr>
              <a:t>Activation function “F”.</a:t>
            </a:r>
          </a:p>
        </p:txBody>
      </p:sp>
      <p:sp>
        <p:nvSpPr>
          <p:cNvPr id="29" name="Content Placeholder 2"/>
          <p:cNvSpPr txBox="1">
            <a:spLocks/>
          </p:cNvSpPr>
          <p:nvPr/>
        </p:nvSpPr>
        <p:spPr>
          <a:xfrm>
            <a:off x="491563" y="2284311"/>
            <a:ext cx="10660042" cy="3657600"/>
          </a:xfrm>
          <a:prstGeom prst="rect">
            <a:avLst/>
          </a:prstGeom>
        </p:spPr>
        <p:txBody>
          <a:bodyPr>
            <a:normAutofit/>
          </a:bodyPr>
          <a:lstStyle>
            <a:lvl1pPr marL="228611" indent="-228611" algn="l" defTabSz="91444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p>
        </p:txBody>
      </p:sp>
      <mc:AlternateContent xmlns:mc="http://schemas.openxmlformats.org/markup-compatibility/2006" xmlns:a14="http://schemas.microsoft.com/office/drawing/2010/main">
        <mc:Choice Requires="a14">
          <p:sp>
            <p:nvSpPr>
              <p:cNvPr id="30" name="Oval 29"/>
              <p:cNvSpPr/>
              <p:nvPr/>
            </p:nvSpPr>
            <p:spPr>
              <a:xfrm>
                <a:off x="3535645" y="2616586"/>
                <a:ext cx="669852" cy="663291"/>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b>
                        <m:sSubPr>
                          <m:ctrlPr>
                            <a:rPr lang="en-CA" sz="2000" b="1" i="1" dirty="0">
                              <a:solidFill>
                                <a:schemeClr val="bg1"/>
                              </a:solidFill>
                              <a:latin typeface="Cambria Math" panose="02040503050406030204" pitchFamily="18" charset="0"/>
                            </a:rPr>
                          </m:ctrlPr>
                        </m:sSubPr>
                        <m:e>
                          <m:r>
                            <a:rPr lang="en-CA" sz="2000" b="1" dirty="0">
                              <a:solidFill>
                                <a:schemeClr val="bg1"/>
                              </a:solidFill>
                              <a:latin typeface="Cambria Math" panose="02040503050406030204" pitchFamily="18" charset="0"/>
                            </a:rPr>
                            <m:t>𝑿</m:t>
                          </m:r>
                        </m:e>
                        <m:sub>
                          <m:r>
                            <a:rPr lang="en-CA" sz="2000" b="1" dirty="0">
                              <a:solidFill>
                                <a:schemeClr val="bg1"/>
                              </a:solidFill>
                              <a:latin typeface="Cambria Math" panose="02040503050406030204" pitchFamily="18" charset="0"/>
                            </a:rPr>
                            <m:t>𝟏</m:t>
                          </m:r>
                        </m:sub>
                      </m:sSub>
                    </m:oMath>
                  </m:oMathPara>
                </a14:m>
                <a:endParaRPr lang="en-CA" sz="1200" b="1" dirty="0">
                  <a:solidFill>
                    <a:schemeClr val="bg1"/>
                  </a:solidFill>
                </a:endParaRPr>
              </a:p>
            </p:txBody>
          </p:sp>
        </mc:Choice>
        <mc:Fallback xmlns="">
          <p:sp>
            <p:nvSpPr>
              <p:cNvPr id="30" name="Oval 29"/>
              <p:cNvSpPr>
                <a:spLocks noRot="1" noChangeAspect="1" noMove="1" noResize="1" noEditPoints="1" noAdjustHandles="1" noChangeArrowheads="1" noChangeShapeType="1" noTextEdit="1"/>
              </p:cNvSpPr>
              <p:nvPr/>
            </p:nvSpPr>
            <p:spPr>
              <a:xfrm>
                <a:off x="3535645" y="2616586"/>
                <a:ext cx="669852" cy="663291"/>
              </a:xfrm>
              <a:prstGeom prst="ellipse">
                <a:avLst/>
              </a:prstGeom>
              <a:blipFill rotWithShape="0">
                <a:blip r:embed="rId4"/>
                <a:stretch>
                  <a:fillRect/>
                </a:stretch>
              </a:blipFill>
              <a:ln w="635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Oval 30"/>
              <p:cNvSpPr/>
              <p:nvPr/>
            </p:nvSpPr>
            <p:spPr>
              <a:xfrm>
                <a:off x="3535645" y="3988180"/>
                <a:ext cx="669852" cy="663291"/>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b>
                        <m:sSubPr>
                          <m:ctrlPr>
                            <a:rPr lang="en-CA" sz="2000" b="1" i="1" dirty="0" smtClean="0">
                              <a:solidFill>
                                <a:schemeClr val="bg1"/>
                              </a:solidFill>
                              <a:latin typeface="Cambria Math" panose="02040503050406030204" pitchFamily="18" charset="0"/>
                            </a:rPr>
                          </m:ctrlPr>
                        </m:sSubPr>
                        <m:e>
                          <m:r>
                            <a:rPr lang="en-CA" sz="2000" b="1" i="1" dirty="0" smtClean="0">
                              <a:solidFill>
                                <a:schemeClr val="bg1"/>
                              </a:solidFill>
                              <a:latin typeface="Cambria Math" panose="02040503050406030204" pitchFamily="18" charset="0"/>
                            </a:rPr>
                            <m:t>𝑿</m:t>
                          </m:r>
                        </m:e>
                        <m:sub>
                          <m:r>
                            <a:rPr lang="en-CA" sz="2000" b="1" i="1" dirty="0" smtClean="0">
                              <a:solidFill>
                                <a:schemeClr val="bg1"/>
                              </a:solidFill>
                              <a:latin typeface="Cambria Math" panose="02040503050406030204" pitchFamily="18" charset="0"/>
                            </a:rPr>
                            <m:t>𝟐</m:t>
                          </m:r>
                        </m:sub>
                      </m:sSub>
                    </m:oMath>
                  </m:oMathPara>
                </a14:m>
                <a:endParaRPr lang="en-CA" sz="2000" b="1" dirty="0">
                  <a:solidFill>
                    <a:schemeClr val="tx2"/>
                  </a:solidFill>
                </a:endParaRPr>
              </a:p>
            </p:txBody>
          </p:sp>
        </mc:Choice>
        <mc:Fallback xmlns="">
          <p:sp>
            <p:nvSpPr>
              <p:cNvPr id="31" name="Oval 30"/>
              <p:cNvSpPr>
                <a:spLocks noRot="1" noChangeAspect="1" noMove="1" noResize="1" noEditPoints="1" noAdjustHandles="1" noChangeArrowheads="1" noChangeShapeType="1" noTextEdit="1"/>
              </p:cNvSpPr>
              <p:nvPr/>
            </p:nvSpPr>
            <p:spPr>
              <a:xfrm>
                <a:off x="3535645" y="3988180"/>
                <a:ext cx="669852" cy="663291"/>
              </a:xfrm>
              <a:prstGeom prst="ellipse">
                <a:avLst/>
              </a:prstGeom>
              <a:blipFill rotWithShape="0">
                <a:blip r:embed="rId5"/>
                <a:stretch>
                  <a:fillRect/>
                </a:stretch>
              </a:blipFill>
              <a:ln w="635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Oval 41"/>
              <p:cNvSpPr/>
              <p:nvPr/>
            </p:nvSpPr>
            <p:spPr>
              <a:xfrm>
                <a:off x="3535645" y="5267165"/>
                <a:ext cx="669852" cy="663291"/>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b>
                        <m:sSubPr>
                          <m:ctrlPr>
                            <a:rPr lang="en-CA" sz="2000" b="1" i="1" dirty="0" smtClean="0">
                              <a:solidFill>
                                <a:schemeClr val="bg1"/>
                              </a:solidFill>
                              <a:latin typeface="Cambria Math" panose="02040503050406030204" pitchFamily="18" charset="0"/>
                            </a:rPr>
                          </m:ctrlPr>
                        </m:sSubPr>
                        <m:e>
                          <m:r>
                            <a:rPr lang="en-CA" sz="2000" b="1" i="1" dirty="0" smtClean="0">
                              <a:solidFill>
                                <a:schemeClr val="bg1"/>
                              </a:solidFill>
                              <a:latin typeface="Cambria Math" panose="02040503050406030204" pitchFamily="18" charset="0"/>
                            </a:rPr>
                            <m:t>𝑿</m:t>
                          </m:r>
                        </m:e>
                        <m:sub>
                          <m:r>
                            <a:rPr lang="en-CA" sz="2000" b="1" i="1" dirty="0" smtClean="0">
                              <a:solidFill>
                                <a:schemeClr val="bg1"/>
                              </a:solidFill>
                              <a:latin typeface="Cambria Math" panose="02040503050406030204" pitchFamily="18" charset="0"/>
                            </a:rPr>
                            <m:t>𝟑</m:t>
                          </m:r>
                        </m:sub>
                      </m:sSub>
                    </m:oMath>
                  </m:oMathPara>
                </a14:m>
                <a:endParaRPr lang="en-CA" sz="2000" b="1" dirty="0">
                  <a:solidFill>
                    <a:schemeClr val="tx2"/>
                  </a:solidFill>
                </a:endParaRPr>
              </a:p>
            </p:txBody>
          </p:sp>
        </mc:Choice>
        <mc:Fallback xmlns="">
          <p:sp>
            <p:nvSpPr>
              <p:cNvPr id="42" name="Oval 41"/>
              <p:cNvSpPr>
                <a:spLocks noRot="1" noChangeAspect="1" noMove="1" noResize="1" noEditPoints="1" noAdjustHandles="1" noChangeArrowheads="1" noChangeShapeType="1" noTextEdit="1"/>
              </p:cNvSpPr>
              <p:nvPr/>
            </p:nvSpPr>
            <p:spPr>
              <a:xfrm>
                <a:off x="3535645" y="5267165"/>
                <a:ext cx="669852" cy="663291"/>
              </a:xfrm>
              <a:prstGeom prst="ellipse">
                <a:avLst/>
              </a:prstGeom>
              <a:blipFill rotWithShape="0">
                <a:blip r:embed="rId6"/>
                <a:stretch>
                  <a:fillRect/>
                </a:stretch>
              </a:blipFill>
              <a:ln w="63500">
                <a:noFill/>
              </a:ln>
            </p:spPr>
            <p:txBody>
              <a:bodyPr/>
              <a:lstStyle/>
              <a:p>
                <a:r>
                  <a:rPr lang="en-CA">
                    <a:noFill/>
                  </a:rPr>
                  <a:t> </a:t>
                </a:r>
              </a:p>
            </p:txBody>
          </p:sp>
        </mc:Fallback>
      </mc:AlternateContent>
      <p:sp>
        <p:nvSpPr>
          <p:cNvPr id="44" name="Oval 43"/>
          <p:cNvSpPr/>
          <p:nvPr/>
        </p:nvSpPr>
        <p:spPr>
          <a:xfrm>
            <a:off x="5860466" y="3623207"/>
            <a:ext cx="1359897" cy="1362456"/>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1100" dirty="0">
              <a:solidFill>
                <a:schemeClr val="bg1"/>
              </a:solidFill>
            </a:endParaRPr>
          </a:p>
        </p:txBody>
      </p:sp>
      <p:sp>
        <p:nvSpPr>
          <p:cNvPr id="45" name="Right Arrow 44"/>
          <p:cNvSpPr/>
          <p:nvPr/>
        </p:nvSpPr>
        <p:spPr>
          <a:xfrm rot="1354124">
            <a:off x="4118118" y="3257744"/>
            <a:ext cx="1955923"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2800">
              <a:solidFill>
                <a:schemeClr val="tx1"/>
              </a:solidFill>
            </a:endParaRPr>
          </a:p>
        </p:txBody>
      </p:sp>
      <p:sp>
        <p:nvSpPr>
          <p:cNvPr id="48" name="Right Arrow 47"/>
          <p:cNvSpPr/>
          <p:nvPr/>
        </p:nvSpPr>
        <p:spPr>
          <a:xfrm rot="20288601">
            <a:off x="4155060" y="4910344"/>
            <a:ext cx="1955923"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2800">
              <a:solidFill>
                <a:schemeClr val="tx1"/>
              </a:solidFill>
            </a:endParaRPr>
          </a:p>
        </p:txBody>
      </p:sp>
      <p:sp>
        <p:nvSpPr>
          <p:cNvPr id="49" name="Right Arrow 48"/>
          <p:cNvSpPr/>
          <p:nvPr/>
        </p:nvSpPr>
        <p:spPr>
          <a:xfrm>
            <a:off x="4239421" y="4089128"/>
            <a:ext cx="1582163"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2800">
              <a:solidFill>
                <a:schemeClr val="tx1"/>
              </a:solidFill>
            </a:endParaRPr>
          </a:p>
        </p:txBody>
      </p:sp>
      <p:sp>
        <p:nvSpPr>
          <p:cNvPr id="51" name="Left Brace 50"/>
          <p:cNvSpPr/>
          <p:nvPr/>
        </p:nvSpPr>
        <p:spPr>
          <a:xfrm>
            <a:off x="2909741" y="2561813"/>
            <a:ext cx="510362" cy="3485244"/>
          </a:xfrm>
          <a:prstGeom prst="leftBrace">
            <a:avLst>
              <a:gd name="adj1" fmla="val 137500"/>
              <a:gd name="adj2" fmla="val 50000"/>
            </a:avLst>
          </a:prstGeom>
          <a:noFill/>
          <a:ln w="57150">
            <a:solidFill>
              <a:schemeClr val="bg1"/>
            </a:solidFill>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dirty="0">
              <a:solidFill>
                <a:schemeClr val="bg1"/>
              </a:solidFill>
            </a:endParaRPr>
          </a:p>
        </p:txBody>
      </p:sp>
      <p:sp>
        <p:nvSpPr>
          <p:cNvPr id="52" name="TextBox 51"/>
          <p:cNvSpPr txBox="1"/>
          <p:nvPr/>
        </p:nvSpPr>
        <p:spPr>
          <a:xfrm>
            <a:off x="505422" y="3988180"/>
            <a:ext cx="2466374" cy="646331"/>
          </a:xfrm>
          <a:prstGeom prst="rect">
            <a:avLst/>
          </a:prstGeom>
          <a:noFill/>
        </p:spPr>
        <p:txBody>
          <a:bodyPr wrap="square" rtlCol="0">
            <a:spAutoFit/>
          </a:bodyPr>
          <a:lstStyle/>
          <a:p>
            <a:r>
              <a:rPr lang="en-CA" dirty="0">
                <a:solidFill>
                  <a:schemeClr val="bg1"/>
                </a:solidFill>
              </a:rPr>
              <a:t>INPUTS/INDEPENDENT VARIABLES</a:t>
            </a:r>
          </a:p>
        </p:txBody>
      </p:sp>
      <p:sp>
        <p:nvSpPr>
          <p:cNvPr id="53" name="Right Arrow 52"/>
          <p:cNvSpPr/>
          <p:nvPr/>
        </p:nvSpPr>
        <p:spPr>
          <a:xfrm>
            <a:off x="10070759" y="4113111"/>
            <a:ext cx="771126"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2800">
              <a:solidFill>
                <a:schemeClr val="tx1"/>
              </a:solidFill>
            </a:endParaRPr>
          </a:p>
        </p:txBody>
      </p:sp>
      <mc:AlternateContent xmlns:mc="http://schemas.openxmlformats.org/markup-compatibility/2006" xmlns:a14="http://schemas.microsoft.com/office/drawing/2010/main">
        <mc:Choice Requires="a14">
          <p:sp>
            <p:nvSpPr>
              <p:cNvPr id="55" name="TextBox 54"/>
              <p:cNvSpPr txBox="1"/>
              <p:nvPr/>
            </p:nvSpPr>
            <p:spPr>
              <a:xfrm>
                <a:off x="4598511" y="2918125"/>
                <a:ext cx="57849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A" sz="2000" b="0" i="1" dirty="0" smtClean="0">
                              <a:solidFill>
                                <a:schemeClr val="bg1"/>
                              </a:solidFill>
                              <a:latin typeface="Cambria Math" panose="02040503050406030204" pitchFamily="18" charset="0"/>
                            </a:rPr>
                          </m:ctrlPr>
                        </m:sSubPr>
                        <m:e>
                          <m:r>
                            <a:rPr lang="en-CA" sz="2000" i="1" dirty="0" smtClean="0">
                              <a:solidFill>
                                <a:schemeClr val="bg1"/>
                              </a:solidFill>
                              <a:latin typeface="Cambria Math" panose="02040503050406030204" pitchFamily="18" charset="0"/>
                            </a:rPr>
                            <m:t>𝑊</m:t>
                          </m:r>
                        </m:e>
                        <m:sub>
                          <m:r>
                            <a:rPr lang="en-CA" sz="2000" b="0" i="1" dirty="0" smtClean="0">
                              <a:solidFill>
                                <a:schemeClr val="bg1"/>
                              </a:solidFill>
                              <a:latin typeface="Cambria Math" panose="02040503050406030204" pitchFamily="18" charset="0"/>
                            </a:rPr>
                            <m:t>1</m:t>
                          </m:r>
                        </m:sub>
                      </m:sSub>
                    </m:oMath>
                  </m:oMathPara>
                </a14:m>
                <a:endParaRPr lang="en-CA" sz="2000" dirty="0">
                  <a:solidFill>
                    <a:schemeClr val="bg1"/>
                  </a:solidFill>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4598511" y="2918125"/>
                <a:ext cx="578492" cy="400110"/>
              </a:xfrm>
              <a:prstGeom prst="rect">
                <a:avLst/>
              </a:prstGeom>
              <a:blipFill>
                <a:blip r:embed="rId7"/>
                <a:stretch>
                  <a:fillRect/>
                </a:stretch>
              </a:blipFill>
            </p:spPr>
            <p:txBody>
              <a:bodyPr/>
              <a:lstStyle/>
              <a:p>
                <a:r>
                  <a:rPr lang="en-US">
                    <a:noFill/>
                  </a:rPr>
                  <a:t> </a:t>
                </a:r>
              </a:p>
            </p:txBody>
          </p:sp>
        </mc:Fallback>
      </mc:AlternateContent>
      <p:sp>
        <p:nvSpPr>
          <p:cNvPr id="58" name="Oval 57"/>
          <p:cNvSpPr/>
          <p:nvPr/>
        </p:nvSpPr>
        <p:spPr>
          <a:xfrm>
            <a:off x="8710862" y="3659511"/>
            <a:ext cx="1359897" cy="1362456"/>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3200" dirty="0">
                <a:solidFill>
                  <a:schemeClr val="bg1"/>
                </a:solidFill>
              </a:rPr>
              <a:t>F</a:t>
            </a:r>
          </a:p>
        </p:txBody>
      </p:sp>
      <p:sp>
        <p:nvSpPr>
          <p:cNvPr id="61" name="Right Arrow 60"/>
          <p:cNvSpPr/>
          <p:nvPr/>
        </p:nvSpPr>
        <p:spPr>
          <a:xfrm rot="5400000">
            <a:off x="6136790" y="2970090"/>
            <a:ext cx="789942"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2800">
              <a:solidFill>
                <a:schemeClr val="tx1"/>
              </a:solidFill>
            </a:endParaRPr>
          </a:p>
        </p:txBody>
      </p:sp>
      <p:sp>
        <p:nvSpPr>
          <p:cNvPr id="62" name="TextBox 61"/>
          <p:cNvSpPr txBox="1"/>
          <p:nvPr/>
        </p:nvSpPr>
        <p:spPr>
          <a:xfrm>
            <a:off x="6376747" y="2358981"/>
            <a:ext cx="327334" cy="400110"/>
          </a:xfrm>
          <a:prstGeom prst="rect">
            <a:avLst/>
          </a:prstGeom>
          <a:noFill/>
        </p:spPr>
        <p:txBody>
          <a:bodyPr wrap="none" rtlCol="0">
            <a:spAutoFit/>
          </a:bodyPr>
          <a:lstStyle/>
          <a:p>
            <a:r>
              <a:rPr lang="en-CA" sz="2000" dirty="0">
                <a:solidFill>
                  <a:schemeClr val="bg1"/>
                </a:solidFill>
              </a:rPr>
              <a:t>b</a:t>
            </a:r>
          </a:p>
        </p:txBody>
      </p:sp>
      <mc:AlternateContent xmlns:mc="http://schemas.openxmlformats.org/markup-compatibility/2006" xmlns:a14="http://schemas.microsoft.com/office/drawing/2010/main">
        <mc:Choice Requires="a14">
          <p:sp>
            <p:nvSpPr>
              <p:cNvPr id="63" name="TextBox 62"/>
              <p:cNvSpPr txBox="1"/>
              <p:nvPr/>
            </p:nvSpPr>
            <p:spPr>
              <a:xfrm>
                <a:off x="5392754" y="5463636"/>
                <a:ext cx="468743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0" i="1" smtClean="0">
                          <a:solidFill>
                            <a:schemeClr val="bg1"/>
                          </a:solidFill>
                          <a:latin typeface="Cambria Math" panose="02040503050406030204" pitchFamily="18" charset="0"/>
                        </a:rPr>
                        <m:t>𝑦</m:t>
                      </m:r>
                      <m:r>
                        <a:rPr lang="en-CA" sz="2400" b="0" i="1" smtClean="0">
                          <a:solidFill>
                            <a:schemeClr val="bg1"/>
                          </a:solidFill>
                          <a:latin typeface="Cambria Math" panose="02040503050406030204" pitchFamily="18" charset="0"/>
                        </a:rPr>
                        <m:t>=</m:t>
                      </m:r>
                      <m:r>
                        <a:rPr lang="en-CA" sz="2400" b="0" i="1" smtClean="0">
                          <a:solidFill>
                            <a:schemeClr val="bg1"/>
                          </a:solidFill>
                          <a:latin typeface="Cambria Math" panose="02040503050406030204" pitchFamily="18" charset="0"/>
                        </a:rPr>
                        <m:t>𝑓</m:t>
                      </m:r>
                      <m:r>
                        <a:rPr lang="en-CA" sz="2400" b="0" i="1" smtClean="0">
                          <a:solidFill>
                            <a:schemeClr val="bg1"/>
                          </a:solidFill>
                          <a:latin typeface="Cambria Math" panose="02040503050406030204" pitchFamily="18" charset="0"/>
                        </a:rPr>
                        <m:t>(</m:t>
                      </m:r>
                      <m:sSub>
                        <m:sSubPr>
                          <m:ctrlPr>
                            <a:rPr lang="en-CA" sz="2400" i="1" smtClean="0">
                              <a:solidFill>
                                <a:schemeClr val="bg1"/>
                              </a:solidFill>
                              <a:latin typeface="Cambria Math" panose="02040503050406030204" pitchFamily="18" charset="0"/>
                            </a:rPr>
                          </m:ctrlPr>
                        </m:sSubPr>
                        <m:e>
                          <m:r>
                            <a:rPr lang="en-CA" sz="2400" b="0" i="1" smtClean="0">
                              <a:solidFill>
                                <a:schemeClr val="bg1"/>
                              </a:solidFill>
                              <a:latin typeface="Cambria Math" panose="02040503050406030204" pitchFamily="18" charset="0"/>
                            </a:rPr>
                            <m:t>𝑋</m:t>
                          </m:r>
                        </m:e>
                        <m:sub>
                          <m:r>
                            <a:rPr lang="en-CA" sz="2400" b="0" i="1" smtClean="0">
                              <a:solidFill>
                                <a:schemeClr val="bg1"/>
                              </a:solidFill>
                              <a:latin typeface="Cambria Math" panose="02040503050406030204" pitchFamily="18" charset="0"/>
                            </a:rPr>
                            <m:t>1</m:t>
                          </m:r>
                        </m:sub>
                      </m:sSub>
                      <m:sSub>
                        <m:sSubPr>
                          <m:ctrlPr>
                            <a:rPr lang="en-CA" sz="2400" i="1" smtClean="0">
                              <a:solidFill>
                                <a:schemeClr val="bg1"/>
                              </a:solidFill>
                              <a:latin typeface="Cambria Math" panose="02040503050406030204" pitchFamily="18" charset="0"/>
                            </a:rPr>
                          </m:ctrlPr>
                        </m:sSubPr>
                        <m:e>
                          <m:r>
                            <a:rPr lang="en-CA" sz="2400" b="0" i="1" smtClean="0">
                              <a:solidFill>
                                <a:schemeClr val="bg1"/>
                              </a:solidFill>
                              <a:latin typeface="Cambria Math" panose="02040503050406030204" pitchFamily="18" charset="0"/>
                            </a:rPr>
                            <m:t>𝑊</m:t>
                          </m:r>
                        </m:e>
                        <m:sub>
                          <m:r>
                            <a:rPr lang="en-CA" sz="2400" b="0" i="1" smtClean="0">
                              <a:solidFill>
                                <a:schemeClr val="bg1"/>
                              </a:solidFill>
                              <a:latin typeface="Cambria Math" panose="02040503050406030204" pitchFamily="18" charset="0"/>
                            </a:rPr>
                            <m:t>1</m:t>
                          </m:r>
                        </m:sub>
                      </m:sSub>
                      <m:r>
                        <a:rPr lang="en-CA" sz="2400" b="0" i="1" smtClean="0">
                          <a:solidFill>
                            <a:schemeClr val="bg1"/>
                          </a:solidFill>
                          <a:latin typeface="Cambria Math" panose="02040503050406030204" pitchFamily="18" charset="0"/>
                        </a:rPr>
                        <m:t>+</m:t>
                      </m:r>
                      <m:sSub>
                        <m:sSubPr>
                          <m:ctrlPr>
                            <a:rPr lang="en-CA" sz="2400" i="1">
                              <a:solidFill>
                                <a:schemeClr val="bg1"/>
                              </a:solidFill>
                              <a:latin typeface="Cambria Math" panose="02040503050406030204" pitchFamily="18" charset="0"/>
                            </a:rPr>
                          </m:ctrlPr>
                        </m:sSubPr>
                        <m:e>
                          <m:r>
                            <a:rPr lang="en-CA" sz="2400" b="0" i="1" smtClean="0">
                              <a:solidFill>
                                <a:schemeClr val="bg1"/>
                              </a:solidFill>
                              <a:latin typeface="Cambria Math" panose="02040503050406030204" pitchFamily="18" charset="0"/>
                            </a:rPr>
                            <m:t>𝑋</m:t>
                          </m:r>
                        </m:e>
                        <m:sub>
                          <m:r>
                            <a:rPr lang="en-CA" sz="2400" b="0" i="1" smtClean="0">
                              <a:solidFill>
                                <a:schemeClr val="bg1"/>
                              </a:solidFill>
                              <a:latin typeface="Cambria Math" panose="02040503050406030204" pitchFamily="18" charset="0"/>
                            </a:rPr>
                            <m:t>2</m:t>
                          </m:r>
                        </m:sub>
                      </m:sSub>
                      <m:sSub>
                        <m:sSubPr>
                          <m:ctrlPr>
                            <a:rPr lang="en-CA" sz="2400" i="1">
                              <a:solidFill>
                                <a:schemeClr val="bg1"/>
                              </a:solidFill>
                              <a:latin typeface="Cambria Math" panose="02040503050406030204" pitchFamily="18" charset="0"/>
                            </a:rPr>
                          </m:ctrlPr>
                        </m:sSubPr>
                        <m:e>
                          <m:r>
                            <a:rPr lang="en-CA" sz="2400" b="0" i="1">
                              <a:solidFill>
                                <a:schemeClr val="bg1"/>
                              </a:solidFill>
                              <a:latin typeface="Cambria Math" panose="02040503050406030204" pitchFamily="18" charset="0"/>
                            </a:rPr>
                            <m:t>𝑊</m:t>
                          </m:r>
                        </m:e>
                        <m:sub>
                          <m:r>
                            <a:rPr lang="en-CA" sz="2400" b="0" i="1" smtClean="0">
                              <a:solidFill>
                                <a:schemeClr val="bg1"/>
                              </a:solidFill>
                              <a:latin typeface="Cambria Math" panose="02040503050406030204" pitchFamily="18" charset="0"/>
                            </a:rPr>
                            <m:t>2</m:t>
                          </m:r>
                        </m:sub>
                      </m:sSub>
                      <m:r>
                        <a:rPr lang="en-CA" sz="2400" b="0" i="1" smtClean="0">
                          <a:solidFill>
                            <a:schemeClr val="bg1"/>
                          </a:solidFill>
                          <a:latin typeface="Cambria Math" panose="02040503050406030204" pitchFamily="18" charset="0"/>
                        </a:rPr>
                        <m:t>+</m:t>
                      </m:r>
                      <m:sSub>
                        <m:sSubPr>
                          <m:ctrlPr>
                            <a:rPr lang="en-CA" sz="2400" i="1">
                              <a:solidFill>
                                <a:schemeClr val="bg1"/>
                              </a:solidFill>
                              <a:latin typeface="Cambria Math" panose="02040503050406030204" pitchFamily="18" charset="0"/>
                            </a:rPr>
                          </m:ctrlPr>
                        </m:sSubPr>
                        <m:e>
                          <m:r>
                            <a:rPr lang="en-CA" sz="2400" b="0" i="1" smtClean="0">
                              <a:solidFill>
                                <a:schemeClr val="bg1"/>
                              </a:solidFill>
                              <a:latin typeface="Cambria Math" panose="02040503050406030204" pitchFamily="18" charset="0"/>
                            </a:rPr>
                            <m:t>𝑋</m:t>
                          </m:r>
                        </m:e>
                        <m:sub>
                          <m:r>
                            <a:rPr lang="en-CA" sz="2400" b="0" i="1" smtClean="0">
                              <a:solidFill>
                                <a:schemeClr val="bg1"/>
                              </a:solidFill>
                              <a:latin typeface="Cambria Math" panose="02040503050406030204" pitchFamily="18" charset="0"/>
                            </a:rPr>
                            <m:t>3</m:t>
                          </m:r>
                        </m:sub>
                      </m:sSub>
                      <m:sSub>
                        <m:sSubPr>
                          <m:ctrlPr>
                            <a:rPr lang="en-CA" sz="2400" i="1">
                              <a:solidFill>
                                <a:schemeClr val="bg1"/>
                              </a:solidFill>
                              <a:latin typeface="Cambria Math" panose="02040503050406030204" pitchFamily="18" charset="0"/>
                            </a:rPr>
                          </m:ctrlPr>
                        </m:sSubPr>
                        <m:e>
                          <m:r>
                            <a:rPr lang="en-CA" sz="2400" b="0" i="1">
                              <a:solidFill>
                                <a:schemeClr val="bg1"/>
                              </a:solidFill>
                              <a:latin typeface="Cambria Math" panose="02040503050406030204" pitchFamily="18" charset="0"/>
                            </a:rPr>
                            <m:t>𝑊</m:t>
                          </m:r>
                        </m:e>
                        <m:sub>
                          <m:r>
                            <a:rPr lang="en-CA" sz="2400" b="0" i="1" smtClean="0">
                              <a:solidFill>
                                <a:schemeClr val="bg1"/>
                              </a:solidFill>
                              <a:latin typeface="Cambria Math" panose="02040503050406030204" pitchFamily="18" charset="0"/>
                            </a:rPr>
                            <m:t>3</m:t>
                          </m:r>
                        </m:sub>
                      </m:sSub>
                      <m:r>
                        <a:rPr lang="en-CA" sz="2400" b="0" i="1" smtClean="0">
                          <a:solidFill>
                            <a:schemeClr val="bg1"/>
                          </a:solidFill>
                          <a:latin typeface="Cambria Math" panose="02040503050406030204" pitchFamily="18" charset="0"/>
                        </a:rPr>
                        <m:t>+</m:t>
                      </m:r>
                      <m:r>
                        <a:rPr lang="en-CA" sz="2400" b="0" i="1" smtClean="0">
                          <a:solidFill>
                            <a:schemeClr val="bg1"/>
                          </a:solidFill>
                          <a:latin typeface="Cambria Math" panose="02040503050406030204" pitchFamily="18" charset="0"/>
                        </a:rPr>
                        <m:t>𝑏</m:t>
                      </m:r>
                      <m:r>
                        <a:rPr lang="en-CA" sz="2400" b="0" i="1" smtClean="0">
                          <a:solidFill>
                            <a:schemeClr val="bg1"/>
                          </a:solidFill>
                          <a:latin typeface="Cambria Math" panose="02040503050406030204" pitchFamily="18" charset="0"/>
                        </a:rPr>
                        <m:t>)</m:t>
                      </m:r>
                    </m:oMath>
                  </m:oMathPara>
                </a14:m>
                <a:endParaRPr lang="en-CA" sz="2400" dirty="0">
                  <a:solidFill>
                    <a:schemeClr val="bg1"/>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5392754" y="5463636"/>
                <a:ext cx="4687437" cy="461665"/>
              </a:xfrm>
              <a:prstGeom prst="rect">
                <a:avLst/>
              </a:prstGeom>
              <a:blipFill>
                <a:blip r:embed="rId8"/>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4562605" y="3844929"/>
                <a:ext cx="58445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A" sz="2000" b="0" i="1" dirty="0" smtClean="0">
                              <a:solidFill>
                                <a:schemeClr val="bg1"/>
                              </a:solidFill>
                              <a:latin typeface="Cambria Math" panose="02040503050406030204" pitchFamily="18" charset="0"/>
                            </a:rPr>
                          </m:ctrlPr>
                        </m:sSubPr>
                        <m:e>
                          <m:r>
                            <a:rPr lang="en-CA" sz="2000" i="1" dirty="0" smtClean="0">
                              <a:solidFill>
                                <a:schemeClr val="bg1"/>
                              </a:solidFill>
                              <a:latin typeface="Cambria Math" panose="02040503050406030204" pitchFamily="18" charset="0"/>
                            </a:rPr>
                            <m:t>𝑊</m:t>
                          </m:r>
                        </m:e>
                        <m:sub>
                          <m:r>
                            <a:rPr lang="en-CA" sz="2000" b="0" i="1" dirty="0" smtClean="0">
                              <a:solidFill>
                                <a:schemeClr val="bg1"/>
                              </a:solidFill>
                              <a:latin typeface="Cambria Math" panose="02040503050406030204" pitchFamily="18" charset="0"/>
                            </a:rPr>
                            <m:t>2</m:t>
                          </m:r>
                        </m:sub>
                      </m:sSub>
                    </m:oMath>
                  </m:oMathPara>
                </a14:m>
                <a:endParaRPr lang="en-CA" sz="2000" dirty="0">
                  <a:solidFill>
                    <a:schemeClr val="bg1"/>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4562605" y="3844929"/>
                <a:ext cx="584454" cy="400110"/>
              </a:xfrm>
              <a:prstGeom prst="rect">
                <a:avLst/>
              </a:prstGeom>
              <a:blipFill>
                <a:blip r:embed="rId9"/>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4569744" y="4653909"/>
                <a:ext cx="58445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A" sz="2000" b="0" i="1" dirty="0" smtClean="0">
                              <a:solidFill>
                                <a:schemeClr val="bg1"/>
                              </a:solidFill>
                              <a:latin typeface="Cambria Math" panose="02040503050406030204" pitchFamily="18" charset="0"/>
                            </a:rPr>
                          </m:ctrlPr>
                        </m:sSubPr>
                        <m:e>
                          <m:r>
                            <a:rPr lang="en-CA" sz="2000" i="1" dirty="0" smtClean="0">
                              <a:solidFill>
                                <a:schemeClr val="bg1"/>
                              </a:solidFill>
                              <a:latin typeface="Cambria Math" panose="02040503050406030204" pitchFamily="18" charset="0"/>
                            </a:rPr>
                            <m:t>𝑊</m:t>
                          </m:r>
                        </m:e>
                        <m:sub>
                          <m:r>
                            <a:rPr lang="en-CA" sz="2000" b="0" i="1" dirty="0" smtClean="0">
                              <a:solidFill>
                                <a:schemeClr val="bg1"/>
                              </a:solidFill>
                              <a:latin typeface="Cambria Math" panose="02040503050406030204" pitchFamily="18" charset="0"/>
                            </a:rPr>
                            <m:t>3</m:t>
                          </m:r>
                        </m:sub>
                      </m:sSub>
                    </m:oMath>
                  </m:oMathPara>
                </a14:m>
                <a:endParaRPr lang="en-CA" sz="2000" dirty="0">
                  <a:solidFill>
                    <a:schemeClr val="bg1"/>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4569744" y="4653909"/>
                <a:ext cx="584454" cy="400110"/>
              </a:xfrm>
              <a:prstGeom prst="rect">
                <a:avLst/>
              </a:prstGeom>
              <a:blipFill>
                <a:blip r:embed="rId10"/>
                <a:stretch>
                  <a:fillRect/>
                </a:stretch>
              </a:blipFill>
            </p:spPr>
            <p:txBody>
              <a:bodyPr/>
              <a:lstStyle/>
              <a:p>
                <a:r>
                  <a:rPr lang="en-US">
                    <a:noFill/>
                  </a:rPr>
                  <a:t> </a:t>
                </a:r>
              </a:p>
            </p:txBody>
          </p:sp>
        </mc:Fallback>
      </mc:AlternateContent>
      <p:sp>
        <p:nvSpPr>
          <p:cNvPr id="67" name="Right Arrow 66"/>
          <p:cNvSpPr/>
          <p:nvPr/>
        </p:nvSpPr>
        <p:spPr>
          <a:xfrm>
            <a:off x="7231180" y="4076807"/>
            <a:ext cx="1440800"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2800">
              <a:solidFill>
                <a:schemeClr val="tx1"/>
              </a:solidFill>
            </a:endParaRPr>
          </a:p>
        </p:txBody>
      </p:sp>
      <p:pic>
        <p:nvPicPr>
          <p:cNvPr id="32" name="Picture 31">
            <a:extLst>
              <a:ext uri="{FF2B5EF4-FFF2-40B4-BE49-F238E27FC236}">
                <a16:creationId xmlns:a16="http://schemas.microsoft.com/office/drawing/2014/main" xmlns="" id="{5B4A0AD5-68B8-49F3-B831-4E7FE4719688}"/>
              </a:ext>
            </a:extLst>
          </p:cNvPr>
          <p:cNvPicPr>
            <a:picLocks noChangeAspect="1"/>
          </p:cNvPicPr>
          <p:nvPr/>
        </p:nvPicPr>
        <p:blipFill>
          <a:blip r:embed="rId11">
            <a:clrChange>
              <a:clrFrom>
                <a:srgbClr val="89C800"/>
              </a:clrFrom>
              <a:clrTo>
                <a:srgbClr val="89C800">
                  <a:alpha val="0"/>
                </a:srgbClr>
              </a:clrTo>
            </a:clrChange>
            <a:duotone>
              <a:schemeClr val="bg2">
                <a:shade val="45000"/>
                <a:satMod val="135000"/>
              </a:schemeClr>
              <a:prstClr val="white"/>
            </a:duotone>
          </a:blip>
          <a:stretch>
            <a:fillRect/>
          </a:stretch>
        </p:blipFill>
        <p:spPr>
          <a:xfrm>
            <a:off x="6249915" y="3903295"/>
            <a:ext cx="520576" cy="754543"/>
          </a:xfrm>
          <a:prstGeom prst="rect">
            <a:avLst/>
          </a:prstGeom>
        </p:spPr>
      </p:pic>
    </p:spTree>
    <p:extLst>
      <p:ext uri="{BB962C8B-B14F-4D97-AF65-F5344CB8AC3E}">
        <p14:creationId xmlns:p14="http://schemas.microsoft.com/office/powerpoint/2010/main" val="39299249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xmlns="" id="{31D3EC31-A8B6-40A3-A728-0DA65103B4CF}"/>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44">
            <a:extLst>
              <a:ext uri="{FF2B5EF4-FFF2-40B4-BE49-F238E27FC236}">
                <a16:creationId xmlns:a16="http://schemas.microsoft.com/office/drawing/2014/main" xmlns="" id="{6B73D2A1-316F-41FA-8740-38B9DC15D0BC}"/>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22" name="Прямоугольник 4"/>
          <p:cNvSpPr/>
          <p:nvPr/>
        </p:nvSpPr>
        <p:spPr>
          <a:xfrm>
            <a:off x="320465" y="223008"/>
            <a:ext cx="9883572" cy="584775"/>
          </a:xfrm>
          <a:prstGeom prst="rect">
            <a:avLst/>
          </a:prstGeom>
        </p:spPr>
        <p:txBody>
          <a:bodyPr wrap="square">
            <a:spAutoFit/>
          </a:bodyPr>
          <a:lstStyle/>
          <a:p>
            <a:r>
              <a:rPr lang="en-US" sz="2400" b="1" dirty="0">
                <a:solidFill>
                  <a:schemeClr val="bg1"/>
                </a:solidFill>
                <a:latin typeface="Montserrat" charset="0"/>
              </a:rPr>
              <a:t>SINGLE NEURON MODEL IN ACTION!</a:t>
            </a:r>
            <a:endParaRPr lang="ru-RU" sz="2400" b="1" dirty="0">
              <a:solidFill>
                <a:schemeClr val="bg1"/>
              </a:solidFill>
            </a:endParaRPr>
          </a:p>
        </p:txBody>
      </p:sp>
      <p:sp>
        <p:nvSpPr>
          <p:cNvPr id="26" name="Прямоугольник 5"/>
          <p:cNvSpPr/>
          <p:nvPr/>
        </p:nvSpPr>
        <p:spPr>
          <a:xfrm>
            <a:off x="557694" y="1204272"/>
            <a:ext cx="11926406" cy="646331"/>
          </a:xfrm>
          <a:prstGeom prst="rect">
            <a:avLst/>
          </a:prstGeom>
          <a:noFill/>
        </p:spPr>
        <p:txBody>
          <a:bodyPr wrap="square" rtlCol="0">
            <a:spAutoFit/>
          </a:bodyPr>
          <a:lstStyle/>
          <a:p>
            <a:pPr marL="285750" indent="-285750">
              <a:buFont typeface="Arial" panose="020B0604020202020204" pitchFamily="34" charset="0"/>
              <a:buChar char="•"/>
            </a:pPr>
            <a:r>
              <a:rPr lang="en-CA" dirty="0">
                <a:solidFill>
                  <a:schemeClr val="bg1"/>
                </a:solidFill>
                <a:latin typeface="Montserrat" charset="0"/>
              </a:rPr>
              <a:t>Let’s assume an activation function of Unit Step.</a:t>
            </a:r>
          </a:p>
          <a:p>
            <a:pPr marL="285750" indent="-285750">
              <a:buFont typeface="Arial" panose="020B0604020202020204" pitchFamily="34" charset="0"/>
              <a:buChar char="•"/>
            </a:pPr>
            <a:r>
              <a:rPr lang="en-CA" dirty="0">
                <a:solidFill>
                  <a:schemeClr val="bg1"/>
                </a:solidFill>
                <a:latin typeface="Montserrat" charset="0"/>
              </a:rPr>
              <a:t>The activation functions is used to map the input between (0, 1).</a:t>
            </a:r>
          </a:p>
        </p:txBody>
      </p:sp>
      <mc:AlternateContent xmlns:mc="http://schemas.openxmlformats.org/markup-compatibility/2006" xmlns:a14="http://schemas.microsoft.com/office/drawing/2010/main">
        <mc:Choice Requires="a14">
          <p:sp>
            <p:nvSpPr>
              <p:cNvPr id="33" name="Oval 32"/>
              <p:cNvSpPr/>
              <p:nvPr/>
            </p:nvSpPr>
            <p:spPr>
              <a:xfrm>
                <a:off x="3649945" y="2721361"/>
                <a:ext cx="669852" cy="663291"/>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b>
                        <m:sSubPr>
                          <m:ctrlPr>
                            <a:rPr lang="en-CA" sz="2000" b="1" i="1" dirty="0" smtClean="0">
                              <a:solidFill>
                                <a:schemeClr val="bg1"/>
                              </a:solidFill>
                              <a:latin typeface="Cambria Math" panose="02040503050406030204" pitchFamily="18" charset="0"/>
                            </a:rPr>
                          </m:ctrlPr>
                        </m:sSubPr>
                        <m:e>
                          <m:r>
                            <a:rPr lang="en-CA" sz="2000" b="1" i="1" dirty="0" smtClean="0">
                              <a:solidFill>
                                <a:schemeClr val="bg1"/>
                              </a:solidFill>
                              <a:latin typeface="Cambria Math" panose="02040503050406030204" pitchFamily="18" charset="0"/>
                            </a:rPr>
                            <m:t>𝑿</m:t>
                          </m:r>
                        </m:e>
                        <m:sub>
                          <m:r>
                            <a:rPr lang="en-CA" sz="2000" b="1" i="1" dirty="0" smtClean="0">
                              <a:solidFill>
                                <a:schemeClr val="bg1"/>
                              </a:solidFill>
                              <a:latin typeface="Cambria Math" panose="02040503050406030204" pitchFamily="18" charset="0"/>
                            </a:rPr>
                            <m:t>𝟏</m:t>
                          </m:r>
                        </m:sub>
                      </m:sSub>
                    </m:oMath>
                  </m:oMathPara>
                </a14:m>
                <a:endParaRPr lang="en-CA" sz="2000" b="1" dirty="0">
                  <a:solidFill>
                    <a:schemeClr val="bg1"/>
                  </a:solidFill>
                </a:endParaRPr>
              </a:p>
            </p:txBody>
          </p:sp>
        </mc:Choice>
        <mc:Fallback xmlns="">
          <p:sp>
            <p:nvSpPr>
              <p:cNvPr id="33" name="Oval 32"/>
              <p:cNvSpPr>
                <a:spLocks noRot="1" noChangeAspect="1" noMove="1" noResize="1" noEditPoints="1" noAdjustHandles="1" noChangeArrowheads="1" noChangeShapeType="1" noTextEdit="1"/>
              </p:cNvSpPr>
              <p:nvPr/>
            </p:nvSpPr>
            <p:spPr>
              <a:xfrm>
                <a:off x="3649945" y="2721361"/>
                <a:ext cx="669852" cy="663291"/>
              </a:xfrm>
              <a:prstGeom prst="ellipse">
                <a:avLst/>
              </a:prstGeom>
              <a:blipFill rotWithShape="0">
                <a:blip r:embed="rId4"/>
                <a:stretch>
                  <a:fillRect/>
                </a:stretch>
              </a:blipFill>
              <a:ln w="635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Oval 33"/>
              <p:cNvSpPr/>
              <p:nvPr/>
            </p:nvSpPr>
            <p:spPr>
              <a:xfrm>
                <a:off x="3649945" y="4092955"/>
                <a:ext cx="669852" cy="663291"/>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b>
                        <m:sSubPr>
                          <m:ctrlPr>
                            <a:rPr lang="en-CA" sz="2000" b="1" i="1" dirty="0" smtClean="0">
                              <a:solidFill>
                                <a:schemeClr val="bg1"/>
                              </a:solidFill>
                              <a:latin typeface="Cambria Math" panose="02040503050406030204" pitchFamily="18" charset="0"/>
                            </a:rPr>
                          </m:ctrlPr>
                        </m:sSubPr>
                        <m:e>
                          <m:r>
                            <a:rPr lang="en-CA" sz="2000" b="1" i="1" dirty="0" smtClean="0">
                              <a:solidFill>
                                <a:schemeClr val="bg1"/>
                              </a:solidFill>
                              <a:latin typeface="Cambria Math" panose="02040503050406030204" pitchFamily="18" charset="0"/>
                            </a:rPr>
                            <m:t>𝑿</m:t>
                          </m:r>
                        </m:e>
                        <m:sub>
                          <m:r>
                            <a:rPr lang="en-CA" sz="2000" b="1" i="1" dirty="0" smtClean="0">
                              <a:solidFill>
                                <a:schemeClr val="bg1"/>
                              </a:solidFill>
                              <a:latin typeface="Cambria Math" panose="02040503050406030204" pitchFamily="18" charset="0"/>
                            </a:rPr>
                            <m:t>𝟐</m:t>
                          </m:r>
                        </m:sub>
                      </m:sSub>
                    </m:oMath>
                  </m:oMathPara>
                </a14:m>
                <a:endParaRPr lang="en-CA" sz="2000" b="1" dirty="0">
                  <a:solidFill>
                    <a:schemeClr val="bg1"/>
                  </a:solidFill>
                </a:endParaRPr>
              </a:p>
            </p:txBody>
          </p:sp>
        </mc:Choice>
        <mc:Fallback xmlns="">
          <p:sp>
            <p:nvSpPr>
              <p:cNvPr id="34" name="Oval 33"/>
              <p:cNvSpPr>
                <a:spLocks noRot="1" noChangeAspect="1" noMove="1" noResize="1" noEditPoints="1" noAdjustHandles="1" noChangeArrowheads="1" noChangeShapeType="1" noTextEdit="1"/>
              </p:cNvSpPr>
              <p:nvPr/>
            </p:nvSpPr>
            <p:spPr>
              <a:xfrm>
                <a:off x="3649945" y="4092955"/>
                <a:ext cx="669852" cy="663291"/>
              </a:xfrm>
              <a:prstGeom prst="ellipse">
                <a:avLst/>
              </a:prstGeom>
              <a:blipFill rotWithShape="0">
                <a:blip r:embed="rId5"/>
                <a:stretch>
                  <a:fillRect/>
                </a:stretch>
              </a:blipFill>
              <a:ln w="635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Oval 34"/>
              <p:cNvSpPr/>
              <p:nvPr/>
            </p:nvSpPr>
            <p:spPr>
              <a:xfrm>
                <a:off x="3649945" y="5371940"/>
                <a:ext cx="669852" cy="663291"/>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b>
                        <m:sSubPr>
                          <m:ctrlPr>
                            <a:rPr lang="en-CA" sz="2000" b="1" i="1" dirty="0" smtClean="0">
                              <a:solidFill>
                                <a:schemeClr val="bg1"/>
                              </a:solidFill>
                              <a:latin typeface="Cambria Math" panose="02040503050406030204" pitchFamily="18" charset="0"/>
                            </a:rPr>
                          </m:ctrlPr>
                        </m:sSubPr>
                        <m:e>
                          <m:r>
                            <a:rPr lang="en-CA" sz="2000" b="1" i="1" dirty="0" smtClean="0">
                              <a:solidFill>
                                <a:schemeClr val="bg1"/>
                              </a:solidFill>
                              <a:latin typeface="Cambria Math" panose="02040503050406030204" pitchFamily="18" charset="0"/>
                            </a:rPr>
                            <m:t>𝑿</m:t>
                          </m:r>
                        </m:e>
                        <m:sub>
                          <m:r>
                            <a:rPr lang="en-CA" sz="2000" b="1" i="1" dirty="0" smtClean="0">
                              <a:solidFill>
                                <a:schemeClr val="bg1"/>
                              </a:solidFill>
                              <a:latin typeface="Cambria Math" panose="02040503050406030204" pitchFamily="18" charset="0"/>
                            </a:rPr>
                            <m:t>𝟑</m:t>
                          </m:r>
                        </m:sub>
                      </m:sSub>
                    </m:oMath>
                  </m:oMathPara>
                </a14:m>
                <a:endParaRPr lang="en-CA" sz="2000" b="1" dirty="0">
                  <a:solidFill>
                    <a:schemeClr val="bg1"/>
                  </a:solidFill>
                </a:endParaRPr>
              </a:p>
            </p:txBody>
          </p:sp>
        </mc:Choice>
        <mc:Fallback xmlns="">
          <p:sp>
            <p:nvSpPr>
              <p:cNvPr id="35" name="Oval 34"/>
              <p:cNvSpPr>
                <a:spLocks noRot="1" noChangeAspect="1" noMove="1" noResize="1" noEditPoints="1" noAdjustHandles="1" noChangeArrowheads="1" noChangeShapeType="1" noTextEdit="1"/>
              </p:cNvSpPr>
              <p:nvPr/>
            </p:nvSpPr>
            <p:spPr>
              <a:xfrm>
                <a:off x="3649945" y="5371940"/>
                <a:ext cx="669852" cy="663291"/>
              </a:xfrm>
              <a:prstGeom prst="ellipse">
                <a:avLst/>
              </a:prstGeom>
              <a:blipFill rotWithShape="0">
                <a:blip r:embed="rId6"/>
                <a:stretch>
                  <a:fillRect/>
                </a:stretch>
              </a:blipFill>
              <a:ln w="63500">
                <a:noFill/>
              </a:ln>
            </p:spPr>
            <p:txBody>
              <a:bodyPr/>
              <a:lstStyle/>
              <a:p>
                <a:r>
                  <a:rPr lang="en-CA">
                    <a:noFill/>
                  </a:rPr>
                  <a:t> </a:t>
                </a:r>
              </a:p>
            </p:txBody>
          </p:sp>
        </mc:Fallback>
      </mc:AlternateContent>
      <p:sp>
        <p:nvSpPr>
          <p:cNvPr id="36" name="Oval 35"/>
          <p:cNvSpPr/>
          <p:nvPr/>
        </p:nvSpPr>
        <p:spPr>
          <a:xfrm>
            <a:off x="5974766" y="3727982"/>
            <a:ext cx="1359897" cy="1362456"/>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2000" dirty="0">
              <a:solidFill>
                <a:schemeClr val="tx2"/>
              </a:solidFill>
            </a:endParaRPr>
          </a:p>
        </p:txBody>
      </p:sp>
      <p:sp>
        <p:nvSpPr>
          <p:cNvPr id="37" name="Right Arrow 36"/>
          <p:cNvSpPr/>
          <p:nvPr/>
        </p:nvSpPr>
        <p:spPr>
          <a:xfrm rot="1354124">
            <a:off x="4232418" y="3362519"/>
            <a:ext cx="1955923"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2800">
              <a:solidFill>
                <a:schemeClr val="tx1"/>
              </a:solidFill>
            </a:endParaRPr>
          </a:p>
        </p:txBody>
      </p:sp>
      <p:sp>
        <p:nvSpPr>
          <p:cNvPr id="38" name="Right Arrow 37"/>
          <p:cNvSpPr/>
          <p:nvPr/>
        </p:nvSpPr>
        <p:spPr>
          <a:xfrm rot="20288601">
            <a:off x="4269360" y="5015119"/>
            <a:ext cx="1955923"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2800">
              <a:solidFill>
                <a:schemeClr val="tx1"/>
              </a:solidFill>
            </a:endParaRPr>
          </a:p>
        </p:txBody>
      </p:sp>
      <p:sp>
        <p:nvSpPr>
          <p:cNvPr id="39" name="Right Arrow 38"/>
          <p:cNvSpPr/>
          <p:nvPr/>
        </p:nvSpPr>
        <p:spPr>
          <a:xfrm>
            <a:off x="4353721" y="4193903"/>
            <a:ext cx="1582163"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2800">
              <a:solidFill>
                <a:schemeClr val="tx1"/>
              </a:solidFill>
            </a:endParaRPr>
          </a:p>
        </p:txBody>
      </p:sp>
      <p:sp>
        <p:nvSpPr>
          <p:cNvPr id="40" name="Right Arrow 39"/>
          <p:cNvSpPr/>
          <p:nvPr/>
        </p:nvSpPr>
        <p:spPr>
          <a:xfrm>
            <a:off x="9698245" y="4196544"/>
            <a:ext cx="771126"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2800">
              <a:solidFill>
                <a:schemeClr val="tx1"/>
              </a:solidFill>
            </a:endParaRPr>
          </a:p>
        </p:txBody>
      </p:sp>
      <mc:AlternateContent xmlns:mc="http://schemas.openxmlformats.org/markup-compatibility/2006" xmlns:a14="http://schemas.microsoft.com/office/drawing/2010/main">
        <mc:Choice Requires="a14">
          <p:sp>
            <p:nvSpPr>
              <p:cNvPr id="41" name="TextBox 40"/>
              <p:cNvSpPr txBox="1"/>
              <p:nvPr/>
            </p:nvSpPr>
            <p:spPr>
              <a:xfrm>
                <a:off x="4492560" y="2875924"/>
                <a:ext cx="960006" cy="400110"/>
              </a:xfrm>
              <a:prstGeom prst="rect">
                <a:avLst/>
              </a:prstGeom>
              <a:noFill/>
            </p:spPr>
            <p:txBody>
              <a:bodyPr wrap="none" rtlCol="0">
                <a:spAutoFit/>
              </a:bodyPr>
              <a:lstStyle/>
              <a:p>
                <a14:m>
                  <m:oMath xmlns:m="http://schemas.openxmlformats.org/officeDocument/2006/math">
                    <m:sSub>
                      <m:sSubPr>
                        <m:ctrlPr>
                          <a:rPr lang="en-CA" sz="2000" b="0" i="1" dirty="0" smtClean="0">
                            <a:solidFill>
                              <a:schemeClr val="bg1"/>
                            </a:solidFill>
                            <a:latin typeface="Cambria Math" panose="02040503050406030204" pitchFamily="18" charset="0"/>
                          </a:rPr>
                        </m:ctrlPr>
                      </m:sSubPr>
                      <m:e>
                        <m:r>
                          <a:rPr lang="en-CA" sz="2000" i="1" dirty="0" smtClean="0">
                            <a:solidFill>
                              <a:schemeClr val="bg1"/>
                            </a:solidFill>
                            <a:latin typeface="Cambria Math" panose="02040503050406030204" pitchFamily="18" charset="0"/>
                          </a:rPr>
                          <m:t>𝑊</m:t>
                        </m:r>
                      </m:e>
                      <m:sub>
                        <m:r>
                          <a:rPr lang="en-CA" sz="2000" b="0" i="1" dirty="0" smtClean="0">
                            <a:solidFill>
                              <a:schemeClr val="bg1"/>
                            </a:solidFill>
                            <a:latin typeface="Cambria Math" panose="02040503050406030204" pitchFamily="18" charset="0"/>
                          </a:rPr>
                          <m:t>1</m:t>
                        </m:r>
                      </m:sub>
                    </m:sSub>
                  </m:oMath>
                </a14:m>
                <a:r>
                  <a:rPr lang="en-CA" sz="2000" dirty="0">
                    <a:solidFill>
                      <a:schemeClr val="bg1"/>
                    </a:solidFill>
                  </a:rPr>
                  <a:t>=0.7</a:t>
                </a:r>
              </a:p>
            </p:txBody>
          </p:sp>
        </mc:Choice>
        <mc:Fallback xmlns="">
          <p:sp>
            <p:nvSpPr>
              <p:cNvPr id="41" name="TextBox 40"/>
              <p:cNvSpPr txBox="1">
                <a:spLocks noRot="1" noChangeAspect="1" noMove="1" noResize="1" noEditPoints="1" noAdjustHandles="1" noChangeArrowheads="1" noChangeShapeType="1" noTextEdit="1"/>
              </p:cNvSpPr>
              <p:nvPr/>
            </p:nvSpPr>
            <p:spPr>
              <a:xfrm>
                <a:off x="4492560" y="2875924"/>
                <a:ext cx="960006" cy="400110"/>
              </a:xfrm>
              <a:prstGeom prst="rect">
                <a:avLst/>
              </a:prstGeom>
              <a:blipFill>
                <a:blip r:embed="rId7"/>
                <a:stretch>
                  <a:fillRect t="-9231" r="-6369" b="-27692"/>
                </a:stretch>
              </a:blipFill>
            </p:spPr>
            <p:txBody>
              <a:bodyPr/>
              <a:lstStyle/>
              <a:p>
                <a:r>
                  <a:rPr lang="en-US">
                    <a:noFill/>
                  </a:rPr>
                  <a:t> </a:t>
                </a:r>
              </a:p>
            </p:txBody>
          </p:sp>
        </mc:Fallback>
      </mc:AlternateContent>
      <p:sp>
        <p:nvSpPr>
          <p:cNvPr id="43" name="Oval 42"/>
          <p:cNvSpPr/>
          <p:nvPr/>
        </p:nvSpPr>
        <p:spPr>
          <a:xfrm>
            <a:off x="8338348" y="3742944"/>
            <a:ext cx="1359897" cy="1362456"/>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3200" dirty="0">
                <a:solidFill>
                  <a:schemeClr val="bg1"/>
                </a:solidFill>
              </a:rPr>
              <a:t>F</a:t>
            </a:r>
          </a:p>
        </p:txBody>
      </p:sp>
      <p:sp>
        <p:nvSpPr>
          <p:cNvPr id="46" name="Right Arrow 45"/>
          <p:cNvSpPr/>
          <p:nvPr/>
        </p:nvSpPr>
        <p:spPr>
          <a:xfrm rot="5400000">
            <a:off x="6251090" y="3074865"/>
            <a:ext cx="789942"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2800">
              <a:solidFill>
                <a:schemeClr val="tx1"/>
              </a:solidFill>
            </a:endParaRPr>
          </a:p>
        </p:txBody>
      </p:sp>
      <mc:AlternateContent xmlns:mc="http://schemas.openxmlformats.org/markup-compatibility/2006" xmlns:a14="http://schemas.microsoft.com/office/drawing/2010/main">
        <mc:Choice Requires="a14">
          <p:sp>
            <p:nvSpPr>
              <p:cNvPr id="47" name="TextBox 46"/>
              <p:cNvSpPr txBox="1"/>
              <p:nvPr/>
            </p:nvSpPr>
            <p:spPr>
              <a:xfrm>
                <a:off x="6314388" y="2418514"/>
                <a:ext cx="87620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000" b="0" i="1" dirty="0" smtClean="0">
                          <a:solidFill>
                            <a:schemeClr val="bg1"/>
                          </a:solidFill>
                          <a:latin typeface="Cambria Math" panose="02040503050406030204" pitchFamily="18" charset="0"/>
                        </a:rPr>
                        <m:t>𝑏</m:t>
                      </m:r>
                      <m:r>
                        <a:rPr lang="en-CA" sz="2000" i="1" dirty="0" smtClean="0">
                          <a:solidFill>
                            <a:schemeClr val="bg1"/>
                          </a:solidFill>
                          <a:latin typeface="Cambria Math" panose="02040503050406030204" pitchFamily="18" charset="0"/>
                        </a:rPr>
                        <m:t>=0</m:t>
                      </m:r>
                    </m:oMath>
                  </m:oMathPara>
                </a14:m>
                <a:endParaRPr lang="en-CA" sz="2000" dirty="0">
                  <a:solidFill>
                    <a:schemeClr val="bg1"/>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314388" y="2418514"/>
                <a:ext cx="876202"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6003444" y="5199079"/>
                <a:ext cx="349230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600" b="0" i="1" smtClean="0">
                          <a:solidFill>
                            <a:schemeClr val="bg1"/>
                          </a:solidFill>
                          <a:latin typeface="Cambria Math" panose="02040503050406030204" pitchFamily="18" charset="0"/>
                        </a:rPr>
                        <m:t>𝑦</m:t>
                      </m:r>
                      <m:r>
                        <a:rPr lang="en-CA" sz="1600" b="0" i="1" smtClean="0">
                          <a:solidFill>
                            <a:schemeClr val="bg1"/>
                          </a:solidFill>
                          <a:latin typeface="Cambria Math" panose="02040503050406030204" pitchFamily="18" charset="0"/>
                        </a:rPr>
                        <m:t>=</m:t>
                      </m:r>
                      <m:r>
                        <a:rPr lang="en-CA" sz="1600" b="0" i="1" smtClean="0">
                          <a:solidFill>
                            <a:schemeClr val="bg1"/>
                          </a:solidFill>
                          <a:latin typeface="Cambria Math" panose="02040503050406030204" pitchFamily="18" charset="0"/>
                        </a:rPr>
                        <m:t>𝑓</m:t>
                      </m:r>
                      <m:d>
                        <m:dPr>
                          <m:ctrlPr>
                            <a:rPr lang="en-CA" sz="1600" b="0" i="1" smtClean="0">
                              <a:solidFill>
                                <a:schemeClr val="bg1"/>
                              </a:solidFill>
                              <a:latin typeface="Cambria Math" panose="02040503050406030204" pitchFamily="18" charset="0"/>
                            </a:rPr>
                          </m:ctrlPr>
                        </m:dPr>
                        <m:e>
                          <m:sSub>
                            <m:sSubPr>
                              <m:ctrlPr>
                                <a:rPr lang="en-CA" sz="1600" b="0" i="1" smtClean="0">
                                  <a:solidFill>
                                    <a:schemeClr val="bg1"/>
                                  </a:solidFill>
                                  <a:latin typeface="Cambria Math" panose="02040503050406030204" pitchFamily="18" charset="0"/>
                                </a:rPr>
                              </m:ctrlPr>
                            </m:sSubPr>
                            <m:e>
                              <m:r>
                                <a:rPr lang="en-CA" sz="1600" b="0" i="1" smtClean="0">
                                  <a:solidFill>
                                    <a:schemeClr val="bg1"/>
                                  </a:solidFill>
                                  <a:latin typeface="Cambria Math" panose="02040503050406030204" pitchFamily="18" charset="0"/>
                                </a:rPr>
                                <m:t>𝑋</m:t>
                              </m:r>
                            </m:e>
                            <m:sub>
                              <m:r>
                                <a:rPr lang="en-CA" sz="1600" b="0" i="1" smtClean="0">
                                  <a:solidFill>
                                    <a:schemeClr val="bg1"/>
                                  </a:solidFill>
                                  <a:latin typeface="Cambria Math" panose="02040503050406030204" pitchFamily="18" charset="0"/>
                                </a:rPr>
                                <m:t>1</m:t>
                              </m:r>
                            </m:sub>
                          </m:sSub>
                          <m:sSub>
                            <m:sSubPr>
                              <m:ctrlPr>
                                <a:rPr lang="en-CA" sz="1600" b="0" i="1" smtClean="0">
                                  <a:solidFill>
                                    <a:schemeClr val="bg1"/>
                                  </a:solidFill>
                                  <a:latin typeface="Cambria Math" panose="02040503050406030204" pitchFamily="18" charset="0"/>
                                </a:rPr>
                              </m:ctrlPr>
                            </m:sSubPr>
                            <m:e>
                              <m:r>
                                <a:rPr lang="en-CA" sz="1600" b="0" i="1" smtClean="0">
                                  <a:solidFill>
                                    <a:schemeClr val="bg1"/>
                                  </a:solidFill>
                                  <a:latin typeface="Cambria Math" panose="02040503050406030204" pitchFamily="18" charset="0"/>
                                </a:rPr>
                                <m:t>𝑊</m:t>
                              </m:r>
                            </m:e>
                            <m:sub>
                              <m:r>
                                <a:rPr lang="en-CA" sz="1600" b="0" i="1" smtClean="0">
                                  <a:solidFill>
                                    <a:schemeClr val="bg1"/>
                                  </a:solidFill>
                                  <a:latin typeface="Cambria Math" panose="02040503050406030204" pitchFamily="18" charset="0"/>
                                </a:rPr>
                                <m:t>1</m:t>
                              </m:r>
                            </m:sub>
                          </m:sSub>
                          <m:r>
                            <a:rPr lang="en-CA" sz="1600" b="0" i="1" smtClean="0">
                              <a:solidFill>
                                <a:schemeClr val="bg1"/>
                              </a:solidFill>
                              <a:latin typeface="Cambria Math" panose="02040503050406030204" pitchFamily="18" charset="0"/>
                            </a:rPr>
                            <m:t>+</m:t>
                          </m:r>
                          <m:sSub>
                            <m:sSubPr>
                              <m:ctrlPr>
                                <a:rPr lang="en-CA" sz="1600" i="1">
                                  <a:solidFill>
                                    <a:schemeClr val="bg1"/>
                                  </a:solidFill>
                                  <a:latin typeface="Cambria Math" panose="02040503050406030204" pitchFamily="18" charset="0"/>
                                </a:rPr>
                              </m:ctrlPr>
                            </m:sSubPr>
                            <m:e>
                              <m:r>
                                <a:rPr lang="en-CA" sz="1600" b="0" i="1" smtClean="0">
                                  <a:solidFill>
                                    <a:schemeClr val="bg1"/>
                                  </a:solidFill>
                                  <a:latin typeface="Cambria Math" panose="02040503050406030204" pitchFamily="18" charset="0"/>
                                </a:rPr>
                                <m:t>𝑋</m:t>
                              </m:r>
                            </m:e>
                            <m:sub>
                              <m:r>
                                <a:rPr lang="en-CA" sz="1600" b="0" i="1" smtClean="0">
                                  <a:solidFill>
                                    <a:schemeClr val="bg1"/>
                                  </a:solidFill>
                                  <a:latin typeface="Cambria Math" panose="02040503050406030204" pitchFamily="18" charset="0"/>
                                </a:rPr>
                                <m:t>2</m:t>
                              </m:r>
                            </m:sub>
                          </m:sSub>
                          <m:sSub>
                            <m:sSubPr>
                              <m:ctrlPr>
                                <a:rPr lang="en-CA" sz="1600" i="1">
                                  <a:solidFill>
                                    <a:schemeClr val="bg1"/>
                                  </a:solidFill>
                                  <a:latin typeface="Cambria Math" panose="02040503050406030204" pitchFamily="18" charset="0"/>
                                </a:rPr>
                              </m:ctrlPr>
                            </m:sSubPr>
                            <m:e>
                              <m:r>
                                <a:rPr lang="en-CA" sz="1600" i="1">
                                  <a:solidFill>
                                    <a:schemeClr val="bg1"/>
                                  </a:solidFill>
                                  <a:latin typeface="Cambria Math" panose="02040503050406030204" pitchFamily="18" charset="0"/>
                                </a:rPr>
                                <m:t>𝑊</m:t>
                              </m:r>
                            </m:e>
                            <m:sub>
                              <m:r>
                                <a:rPr lang="en-CA" sz="1600" b="0" i="1" smtClean="0">
                                  <a:solidFill>
                                    <a:schemeClr val="bg1"/>
                                  </a:solidFill>
                                  <a:latin typeface="Cambria Math" panose="02040503050406030204" pitchFamily="18" charset="0"/>
                                </a:rPr>
                                <m:t>2</m:t>
                              </m:r>
                            </m:sub>
                          </m:sSub>
                          <m:r>
                            <a:rPr lang="en-CA" sz="1600" b="0" i="1" smtClean="0">
                              <a:solidFill>
                                <a:schemeClr val="bg1"/>
                              </a:solidFill>
                              <a:latin typeface="Cambria Math" panose="02040503050406030204" pitchFamily="18" charset="0"/>
                            </a:rPr>
                            <m:t>+</m:t>
                          </m:r>
                          <m:sSub>
                            <m:sSubPr>
                              <m:ctrlPr>
                                <a:rPr lang="en-CA" sz="1600" i="1">
                                  <a:solidFill>
                                    <a:schemeClr val="bg1"/>
                                  </a:solidFill>
                                  <a:latin typeface="Cambria Math" panose="02040503050406030204" pitchFamily="18" charset="0"/>
                                </a:rPr>
                              </m:ctrlPr>
                            </m:sSubPr>
                            <m:e>
                              <m:r>
                                <a:rPr lang="en-CA" sz="1600" b="0" i="1" smtClean="0">
                                  <a:solidFill>
                                    <a:schemeClr val="bg1"/>
                                  </a:solidFill>
                                  <a:latin typeface="Cambria Math" panose="02040503050406030204" pitchFamily="18" charset="0"/>
                                </a:rPr>
                                <m:t>𝑋</m:t>
                              </m:r>
                            </m:e>
                            <m:sub>
                              <m:r>
                                <a:rPr lang="en-CA" sz="1600" b="0" i="1" smtClean="0">
                                  <a:solidFill>
                                    <a:schemeClr val="bg1"/>
                                  </a:solidFill>
                                  <a:latin typeface="Cambria Math" panose="02040503050406030204" pitchFamily="18" charset="0"/>
                                </a:rPr>
                                <m:t>3</m:t>
                              </m:r>
                            </m:sub>
                          </m:sSub>
                          <m:sSub>
                            <m:sSubPr>
                              <m:ctrlPr>
                                <a:rPr lang="en-CA" sz="1600" i="1">
                                  <a:solidFill>
                                    <a:schemeClr val="bg1"/>
                                  </a:solidFill>
                                  <a:latin typeface="Cambria Math" panose="02040503050406030204" pitchFamily="18" charset="0"/>
                                </a:rPr>
                              </m:ctrlPr>
                            </m:sSubPr>
                            <m:e>
                              <m:r>
                                <a:rPr lang="en-CA" sz="1600" i="1">
                                  <a:solidFill>
                                    <a:schemeClr val="bg1"/>
                                  </a:solidFill>
                                  <a:latin typeface="Cambria Math" panose="02040503050406030204" pitchFamily="18" charset="0"/>
                                </a:rPr>
                                <m:t>𝑊</m:t>
                              </m:r>
                            </m:e>
                            <m:sub>
                              <m:r>
                                <a:rPr lang="en-CA" sz="1600" b="0" i="1" smtClean="0">
                                  <a:solidFill>
                                    <a:schemeClr val="bg1"/>
                                  </a:solidFill>
                                  <a:latin typeface="Cambria Math" panose="02040503050406030204" pitchFamily="18" charset="0"/>
                                </a:rPr>
                                <m:t>3</m:t>
                              </m:r>
                            </m:sub>
                          </m:sSub>
                          <m:r>
                            <a:rPr lang="en-CA" sz="1600" b="0" i="1" smtClean="0">
                              <a:solidFill>
                                <a:schemeClr val="bg1"/>
                              </a:solidFill>
                              <a:latin typeface="Cambria Math" panose="02040503050406030204" pitchFamily="18" charset="0"/>
                            </a:rPr>
                            <m:t>+</m:t>
                          </m:r>
                          <m:r>
                            <a:rPr lang="en-CA" sz="1600" b="0" i="1" smtClean="0">
                              <a:solidFill>
                                <a:schemeClr val="bg1"/>
                              </a:solidFill>
                              <a:latin typeface="Cambria Math" panose="02040503050406030204" pitchFamily="18" charset="0"/>
                            </a:rPr>
                            <m:t>𝑏</m:t>
                          </m:r>
                        </m:e>
                      </m:d>
                    </m:oMath>
                  </m:oMathPara>
                </a14:m>
                <a:endParaRPr lang="en-CA" sz="1600" b="0" dirty="0">
                  <a:solidFill>
                    <a:schemeClr val="bg1"/>
                  </a:solidFill>
                </a:endParaRPr>
              </a:p>
              <a:p>
                <a:endParaRPr lang="en-CA" sz="1600" dirty="0">
                  <a:solidFill>
                    <a:schemeClr val="bg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6003444" y="5199079"/>
                <a:ext cx="3492303" cy="5847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353214" y="3875235"/>
                <a:ext cx="125752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A" sz="2000" b="0" i="1" dirty="0" smtClean="0">
                              <a:solidFill>
                                <a:schemeClr val="bg1"/>
                              </a:solidFill>
                              <a:latin typeface="Cambria Math" panose="02040503050406030204" pitchFamily="18" charset="0"/>
                            </a:rPr>
                          </m:ctrlPr>
                        </m:sSubPr>
                        <m:e>
                          <m:r>
                            <a:rPr lang="en-CA" sz="2000" i="1" dirty="0" smtClean="0">
                              <a:solidFill>
                                <a:schemeClr val="bg1"/>
                              </a:solidFill>
                              <a:latin typeface="Cambria Math" panose="02040503050406030204" pitchFamily="18" charset="0"/>
                            </a:rPr>
                            <m:t>𝑊</m:t>
                          </m:r>
                        </m:e>
                        <m:sub>
                          <m:r>
                            <a:rPr lang="en-CA" sz="2000" b="0" i="1" dirty="0" smtClean="0">
                              <a:solidFill>
                                <a:schemeClr val="bg1"/>
                              </a:solidFill>
                              <a:latin typeface="Cambria Math" panose="02040503050406030204" pitchFamily="18" charset="0"/>
                            </a:rPr>
                            <m:t>2</m:t>
                          </m:r>
                        </m:sub>
                      </m:sSub>
                      <m:r>
                        <a:rPr lang="en-CA" sz="2000" b="0" i="1" dirty="0" smtClean="0">
                          <a:solidFill>
                            <a:schemeClr val="bg1"/>
                          </a:solidFill>
                          <a:latin typeface="Cambria Math" panose="02040503050406030204" pitchFamily="18" charset="0"/>
                        </a:rPr>
                        <m:t>=0.1</m:t>
                      </m:r>
                    </m:oMath>
                  </m:oMathPara>
                </a14:m>
                <a:endParaRPr lang="en-CA" sz="2000" dirty="0">
                  <a:solidFill>
                    <a:schemeClr val="bg1"/>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353214" y="3875235"/>
                <a:ext cx="1257524" cy="400110"/>
              </a:xfrm>
              <a:prstGeom prst="rect">
                <a:avLst/>
              </a:prstGeom>
              <a:blipFill>
                <a:blip r:embed="rId10"/>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4407835" y="4725527"/>
                <a:ext cx="125752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A" sz="2000" b="0" i="1" dirty="0" smtClean="0">
                              <a:solidFill>
                                <a:schemeClr val="bg1"/>
                              </a:solidFill>
                              <a:latin typeface="Cambria Math" panose="02040503050406030204" pitchFamily="18" charset="0"/>
                            </a:rPr>
                          </m:ctrlPr>
                        </m:sSubPr>
                        <m:e>
                          <m:r>
                            <a:rPr lang="en-CA" sz="2000" i="1" dirty="0" smtClean="0">
                              <a:solidFill>
                                <a:schemeClr val="bg1"/>
                              </a:solidFill>
                              <a:latin typeface="Cambria Math" panose="02040503050406030204" pitchFamily="18" charset="0"/>
                            </a:rPr>
                            <m:t>𝑊</m:t>
                          </m:r>
                        </m:e>
                        <m:sub>
                          <m:r>
                            <a:rPr lang="en-CA" sz="2000" b="0" i="1" dirty="0" smtClean="0">
                              <a:solidFill>
                                <a:schemeClr val="bg1"/>
                              </a:solidFill>
                              <a:latin typeface="Cambria Math" panose="02040503050406030204" pitchFamily="18" charset="0"/>
                            </a:rPr>
                            <m:t>3</m:t>
                          </m:r>
                        </m:sub>
                      </m:sSub>
                      <m:r>
                        <a:rPr lang="en-CA" sz="2000" b="0" i="1" dirty="0" smtClean="0">
                          <a:solidFill>
                            <a:schemeClr val="bg1"/>
                          </a:solidFill>
                          <a:latin typeface="Cambria Math" panose="02040503050406030204" pitchFamily="18" charset="0"/>
                        </a:rPr>
                        <m:t>=0.3</m:t>
                      </m:r>
                    </m:oMath>
                  </m:oMathPara>
                </a14:m>
                <a:endParaRPr lang="en-CA" sz="2000" dirty="0">
                  <a:solidFill>
                    <a:schemeClr val="bg1"/>
                  </a:solidFill>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4407835" y="4725527"/>
                <a:ext cx="1257524" cy="400110"/>
              </a:xfrm>
              <a:prstGeom prst="rect">
                <a:avLst/>
              </a:prstGeom>
              <a:blipFill>
                <a:blip r:embed="rId11"/>
                <a:stretch>
                  <a:fillRect/>
                </a:stretch>
              </a:blipFill>
            </p:spPr>
            <p:txBody>
              <a:bodyPr/>
              <a:lstStyle/>
              <a:p>
                <a:r>
                  <a:rPr lang="en-US">
                    <a:noFill/>
                  </a:rPr>
                  <a:t> </a:t>
                </a:r>
              </a:p>
            </p:txBody>
          </p:sp>
        </mc:Fallback>
      </mc:AlternateContent>
      <p:sp>
        <p:nvSpPr>
          <p:cNvPr id="57" name="Right Arrow 56"/>
          <p:cNvSpPr/>
          <p:nvPr/>
        </p:nvSpPr>
        <p:spPr>
          <a:xfrm>
            <a:off x="7345480" y="4181582"/>
            <a:ext cx="961368"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2800">
              <a:solidFill>
                <a:schemeClr val="tx1"/>
              </a:solidFill>
            </a:endParaRPr>
          </a:p>
        </p:txBody>
      </p:sp>
      <p:cxnSp>
        <p:nvCxnSpPr>
          <p:cNvPr id="59" name="Straight Arrow Connector 58"/>
          <p:cNvCxnSpPr/>
          <p:nvPr/>
        </p:nvCxnSpPr>
        <p:spPr>
          <a:xfrm>
            <a:off x="1733107" y="3058051"/>
            <a:ext cx="1818168" cy="0"/>
          </a:xfrm>
          <a:prstGeom prst="straightConnector1">
            <a:avLst/>
          </a:prstGeom>
          <a:ln w="57150" cap="sq">
            <a:solidFill>
              <a:srgbClr val="0054A7"/>
            </a:solidFill>
            <a:beve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743739" y="4349814"/>
            <a:ext cx="1818168" cy="0"/>
          </a:xfrm>
          <a:prstGeom prst="straightConnector1">
            <a:avLst/>
          </a:prstGeom>
          <a:ln w="57150" cap="sq">
            <a:solidFill>
              <a:srgbClr val="0054A7"/>
            </a:solidFill>
            <a:bevel/>
            <a:headEnd type="none"/>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275434" y="2804797"/>
            <a:ext cx="1313180" cy="400110"/>
          </a:xfrm>
          <a:prstGeom prst="rect">
            <a:avLst/>
          </a:prstGeom>
          <a:noFill/>
        </p:spPr>
        <p:txBody>
          <a:bodyPr wrap="none" rtlCol="0">
            <a:spAutoFit/>
          </a:bodyPr>
          <a:lstStyle/>
          <a:p>
            <a:r>
              <a:rPr lang="en-CA" sz="2000" dirty="0">
                <a:solidFill>
                  <a:schemeClr val="bg1"/>
                </a:solidFill>
              </a:rPr>
              <a:t>Input #1=1</a:t>
            </a:r>
          </a:p>
        </p:txBody>
      </p:sp>
      <p:sp>
        <p:nvSpPr>
          <p:cNvPr id="69" name="TextBox 68"/>
          <p:cNvSpPr txBox="1"/>
          <p:nvPr/>
        </p:nvSpPr>
        <p:spPr>
          <a:xfrm>
            <a:off x="269903" y="4106649"/>
            <a:ext cx="1313180" cy="400110"/>
          </a:xfrm>
          <a:prstGeom prst="rect">
            <a:avLst/>
          </a:prstGeom>
          <a:noFill/>
        </p:spPr>
        <p:txBody>
          <a:bodyPr wrap="none" rtlCol="0">
            <a:spAutoFit/>
          </a:bodyPr>
          <a:lstStyle/>
          <a:p>
            <a:r>
              <a:rPr lang="en-CA" sz="2000" dirty="0">
                <a:solidFill>
                  <a:schemeClr val="bg1"/>
                </a:solidFill>
              </a:rPr>
              <a:t>Input #2=3</a:t>
            </a:r>
          </a:p>
        </p:txBody>
      </p:sp>
      <p:sp>
        <p:nvSpPr>
          <p:cNvPr id="70" name="TextBox 69"/>
          <p:cNvSpPr txBox="1"/>
          <p:nvPr/>
        </p:nvSpPr>
        <p:spPr>
          <a:xfrm>
            <a:off x="246122" y="5405030"/>
            <a:ext cx="1313180" cy="400110"/>
          </a:xfrm>
          <a:prstGeom prst="rect">
            <a:avLst/>
          </a:prstGeom>
          <a:noFill/>
        </p:spPr>
        <p:txBody>
          <a:bodyPr wrap="none" rtlCol="0">
            <a:spAutoFit/>
          </a:bodyPr>
          <a:lstStyle/>
          <a:p>
            <a:r>
              <a:rPr lang="en-CA" sz="2000" dirty="0">
                <a:solidFill>
                  <a:schemeClr val="bg1"/>
                </a:solidFill>
              </a:rPr>
              <a:t>Input #3=4</a:t>
            </a:r>
          </a:p>
        </p:txBody>
      </p:sp>
      <p:cxnSp>
        <p:nvCxnSpPr>
          <p:cNvPr id="71" name="Straight Arrow Connector 70"/>
          <p:cNvCxnSpPr/>
          <p:nvPr/>
        </p:nvCxnSpPr>
        <p:spPr>
          <a:xfrm>
            <a:off x="1743739" y="5671156"/>
            <a:ext cx="1818168" cy="0"/>
          </a:xfrm>
          <a:prstGeom prst="straightConnector1">
            <a:avLst/>
          </a:prstGeom>
          <a:ln w="57150" cap="sq">
            <a:solidFill>
              <a:srgbClr val="0054A7"/>
            </a:solidFill>
            <a:beve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p:cNvSpPr txBox="1"/>
              <p:nvPr/>
            </p:nvSpPr>
            <p:spPr>
              <a:xfrm>
                <a:off x="5963674" y="5506731"/>
                <a:ext cx="428963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600" b="0" i="1" smtClean="0">
                          <a:solidFill>
                            <a:schemeClr val="bg1"/>
                          </a:solidFill>
                          <a:latin typeface="Cambria Math" panose="02040503050406030204" pitchFamily="18" charset="0"/>
                        </a:rPr>
                        <m:t>𝑦</m:t>
                      </m:r>
                      <m:r>
                        <a:rPr lang="en-CA" sz="1600" b="0" i="1" smtClean="0">
                          <a:solidFill>
                            <a:schemeClr val="bg1"/>
                          </a:solidFill>
                          <a:latin typeface="Cambria Math" panose="02040503050406030204" pitchFamily="18" charset="0"/>
                        </a:rPr>
                        <m:t>=</m:t>
                      </m:r>
                      <m:r>
                        <a:rPr lang="en-CA" sz="1600" b="0" i="1" smtClean="0">
                          <a:solidFill>
                            <a:schemeClr val="bg1"/>
                          </a:solidFill>
                          <a:latin typeface="Cambria Math" panose="02040503050406030204" pitchFamily="18" charset="0"/>
                        </a:rPr>
                        <m:t>𝑓</m:t>
                      </m:r>
                      <m:d>
                        <m:dPr>
                          <m:ctrlPr>
                            <a:rPr lang="en-CA" sz="1600" b="0" i="1" smtClean="0">
                              <a:solidFill>
                                <a:schemeClr val="bg1"/>
                              </a:solidFill>
                              <a:latin typeface="Cambria Math" panose="02040503050406030204" pitchFamily="18" charset="0"/>
                            </a:rPr>
                          </m:ctrlPr>
                        </m:dPr>
                        <m:e>
                          <m:r>
                            <a:rPr lang="en-CA" sz="1600" b="0" i="1" smtClean="0">
                              <a:solidFill>
                                <a:schemeClr val="bg1"/>
                              </a:solidFill>
                              <a:latin typeface="Cambria Math" panose="02040503050406030204" pitchFamily="18" charset="0"/>
                            </a:rPr>
                            <m:t>1∗0.7+3∗0.1+4∗0.3</m:t>
                          </m:r>
                        </m:e>
                      </m:d>
                      <m:r>
                        <a:rPr lang="en-CA" sz="1600" b="0" i="1" dirty="0" smtClean="0">
                          <a:solidFill>
                            <a:schemeClr val="bg1"/>
                          </a:solidFill>
                          <a:latin typeface="Cambria Math" panose="02040503050406030204" pitchFamily="18" charset="0"/>
                        </a:rPr>
                        <m:t>=</m:t>
                      </m:r>
                      <m:r>
                        <a:rPr lang="en-CA" sz="1600" b="0" i="1" dirty="0" smtClean="0">
                          <a:solidFill>
                            <a:schemeClr val="bg1"/>
                          </a:solidFill>
                          <a:latin typeface="Cambria Math" panose="02040503050406030204" pitchFamily="18" charset="0"/>
                        </a:rPr>
                        <m:t>𝑓</m:t>
                      </m:r>
                      <m:r>
                        <a:rPr lang="en-CA" sz="1600" b="0" i="1" dirty="0" smtClean="0">
                          <a:solidFill>
                            <a:schemeClr val="bg1"/>
                          </a:solidFill>
                          <a:latin typeface="Cambria Math" panose="02040503050406030204" pitchFamily="18" charset="0"/>
                        </a:rPr>
                        <m:t>(2.2)</m:t>
                      </m:r>
                    </m:oMath>
                  </m:oMathPara>
                </a14:m>
                <a:endParaRPr lang="en-CA" sz="1600" dirty="0">
                  <a:solidFill>
                    <a:schemeClr val="bg1"/>
                  </a:solidFill>
                </a:endParaRPr>
              </a:p>
              <a:p>
                <a:endParaRPr lang="en-CA" sz="1600" dirty="0">
                  <a:solidFill>
                    <a:schemeClr val="bg1"/>
                  </a:solidFill>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5963674" y="5506731"/>
                <a:ext cx="4289636"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6003444" y="5799118"/>
                <a:ext cx="25766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600" b="0" i="1" smtClean="0">
                          <a:solidFill>
                            <a:schemeClr val="bg1"/>
                          </a:solidFill>
                          <a:latin typeface="Cambria Math" panose="02040503050406030204" pitchFamily="18" charset="0"/>
                        </a:rPr>
                        <m:t>𝑦</m:t>
                      </m:r>
                      <m:r>
                        <a:rPr lang="en-CA" sz="1600" b="0" i="1" smtClean="0">
                          <a:solidFill>
                            <a:schemeClr val="bg1"/>
                          </a:solidFill>
                          <a:latin typeface="Cambria Math" panose="02040503050406030204" pitchFamily="18" charset="0"/>
                        </a:rPr>
                        <m:t>=1</m:t>
                      </m:r>
                      <m:r>
                        <a:rPr lang="en-CA" sz="1600" b="0" i="0" smtClean="0">
                          <a:solidFill>
                            <a:schemeClr val="bg1"/>
                          </a:solidFill>
                          <a:latin typeface="Cambria Math" panose="02040503050406030204" pitchFamily="18" charset="0"/>
                        </a:rPr>
                        <m:t> (</m:t>
                      </m:r>
                      <m:r>
                        <m:rPr>
                          <m:sty m:val="p"/>
                        </m:rPr>
                        <a:rPr lang="en-CA" sz="1600" b="0" i="0" smtClean="0">
                          <a:solidFill>
                            <a:schemeClr val="bg1"/>
                          </a:solidFill>
                          <a:latin typeface="Cambria Math" panose="02040503050406030204" pitchFamily="18" charset="0"/>
                        </a:rPr>
                        <m:t>because</m:t>
                      </m:r>
                      <m:r>
                        <a:rPr lang="en-CA" sz="1600" b="0" i="0" smtClean="0">
                          <a:solidFill>
                            <a:schemeClr val="bg1"/>
                          </a:solidFill>
                          <a:latin typeface="Cambria Math" panose="02040503050406030204" pitchFamily="18" charset="0"/>
                        </a:rPr>
                        <m:t> 2.2&gt;0)</m:t>
                      </m:r>
                    </m:oMath>
                  </m:oMathPara>
                </a14:m>
                <a:endParaRPr lang="en-CA" sz="1600" dirty="0">
                  <a:solidFill>
                    <a:schemeClr val="bg1"/>
                  </a:solidFill>
                </a:endParaRPr>
              </a:p>
              <a:p>
                <a:endParaRPr lang="en-CA" sz="1600" dirty="0">
                  <a:solidFill>
                    <a:srgbClr val="0054A7"/>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6003444" y="5799118"/>
                <a:ext cx="2576667" cy="584775"/>
              </a:xfrm>
              <a:prstGeom prst="rect">
                <a:avLst/>
              </a:prstGeom>
              <a:blipFill>
                <a:blip r:embed="rId13"/>
                <a:stretch>
                  <a:fillRect/>
                </a:stretch>
              </a:blipFill>
            </p:spPr>
            <p:txBody>
              <a:bodyPr/>
              <a:lstStyle/>
              <a:p>
                <a:r>
                  <a:rPr lang="en-US">
                    <a:noFill/>
                  </a:rPr>
                  <a:t> </a:t>
                </a:r>
              </a:p>
            </p:txBody>
          </p:sp>
        </mc:Fallback>
      </mc:AlternateContent>
      <p:pic>
        <p:nvPicPr>
          <p:cNvPr id="75" name="Picture 74"/>
          <p:cNvPicPr>
            <a:picLocks noChangeAspect="1"/>
          </p:cNvPicPr>
          <p:nvPr/>
        </p:nvPicPr>
        <p:blipFill>
          <a:blip r:embed="rId14">
            <a:clrChange>
              <a:clrFrom>
                <a:srgbClr val="89C800"/>
              </a:clrFrom>
              <a:clrTo>
                <a:srgbClr val="89C800">
                  <a:alpha val="0"/>
                </a:srgbClr>
              </a:clrTo>
            </a:clrChange>
            <a:duotone>
              <a:schemeClr val="bg2">
                <a:shade val="45000"/>
                <a:satMod val="135000"/>
              </a:schemeClr>
              <a:prstClr val="white"/>
            </a:duotone>
          </a:blip>
          <a:stretch>
            <a:fillRect/>
          </a:stretch>
        </p:blipFill>
        <p:spPr>
          <a:xfrm>
            <a:off x="6381864" y="3993596"/>
            <a:ext cx="520576" cy="754543"/>
          </a:xfrm>
          <a:prstGeom prst="rect">
            <a:avLst/>
          </a:prstGeom>
        </p:spPr>
      </p:pic>
      <p:pic>
        <p:nvPicPr>
          <p:cNvPr id="2" name="Picture 1">
            <a:extLst>
              <a:ext uri="{FF2B5EF4-FFF2-40B4-BE49-F238E27FC236}">
                <a16:creationId xmlns:a16="http://schemas.microsoft.com/office/drawing/2014/main" xmlns="" id="{BE34D0B0-494E-4959-B28D-17D00D909AD2}"/>
              </a:ext>
            </a:extLst>
          </p:cNvPr>
          <p:cNvPicPr>
            <a:picLocks noChangeAspect="1"/>
          </p:cNvPicPr>
          <p:nvPr/>
        </p:nvPicPr>
        <p:blipFill>
          <a:blip r:embed="rId15"/>
          <a:stretch>
            <a:fillRect/>
          </a:stretch>
        </p:blipFill>
        <p:spPr>
          <a:xfrm>
            <a:off x="8518161" y="2042299"/>
            <a:ext cx="2322479" cy="1422380"/>
          </a:xfrm>
          <a:prstGeom prst="rect">
            <a:avLst/>
          </a:prstGeom>
          <a:ln w="57150">
            <a:solidFill>
              <a:srgbClr val="FF0000"/>
            </a:solidFill>
          </a:ln>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2246F9A2-8C3D-45AE-AED8-035C6E5C9246}"/>
                  </a:ext>
                </a:extLst>
              </p:cNvPr>
              <p:cNvSpPr txBox="1"/>
              <p:nvPr/>
            </p:nvSpPr>
            <p:spPr>
              <a:xfrm>
                <a:off x="9548314" y="3806029"/>
                <a:ext cx="25766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600" b="0" i="1" smtClean="0">
                          <a:solidFill>
                            <a:schemeClr val="bg1"/>
                          </a:solidFill>
                          <a:latin typeface="Cambria Math" panose="02040503050406030204" pitchFamily="18" charset="0"/>
                        </a:rPr>
                        <m:t>𝑦</m:t>
                      </m:r>
                      <m:r>
                        <a:rPr lang="en-CA" sz="1600" b="0" i="1" smtClean="0">
                          <a:solidFill>
                            <a:schemeClr val="bg1"/>
                          </a:solidFill>
                          <a:latin typeface="Cambria Math" panose="02040503050406030204" pitchFamily="18" charset="0"/>
                        </a:rPr>
                        <m:t>=1</m:t>
                      </m:r>
                      <m:r>
                        <a:rPr lang="en-CA" sz="1600" b="0" i="0" smtClean="0">
                          <a:solidFill>
                            <a:schemeClr val="bg1"/>
                          </a:solidFill>
                          <a:latin typeface="Cambria Math" panose="02040503050406030204" pitchFamily="18" charset="0"/>
                        </a:rPr>
                        <m:t> (</m:t>
                      </m:r>
                      <m:r>
                        <m:rPr>
                          <m:sty m:val="p"/>
                        </m:rPr>
                        <a:rPr lang="en-CA" sz="1600" b="0" i="0" smtClean="0">
                          <a:solidFill>
                            <a:schemeClr val="bg1"/>
                          </a:solidFill>
                          <a:latin typeface="Cambria Math" panose="02040503050406030204" pitchFamily="18" charset="0"/>
                        </a:rPr>
                        <m:t>because</m:t>
                      </m:r>
                      <m:r>
                        <a:rPr lang="en-CA" sz="1600" b="0" i="0" smtClean="0">
                          <a:solidFill>
                            <a:schemeClr val="bg1"/>
                          </a:solidFill>
                          <a:latin typeface="Cambria Math" panose="02040503050406030204" pitchFamily="18" charset="0"/>
                        </a:rPr>
                        <m:t> 2.2&gt;0)</m:t>
                      </m:r>
                    </m:oMath>
                  </m:oMathPara>
                </a14:m>
                <a:endParaRPr lang="en-CA" sz="1600" dirty="0">
                  <a:solidFill>
                    <a:schemeClr val="bg1"/>
                  </a:solidFill>
                </a:endParaRPr>
              </a:p>
              <a:p>
                <a:endParaRPr lang="en-CA" sz="1600" dirty="0">
                  <a:solidFill>
                    <a:srgbClr val="0054A7"/>
                  </a:solidFill>
                </a:endParaRPr>
              </a:p>
            </p:txBody>
          </p:sp>
        </mc:Choice>
        <mc:Fallback xmlns="">
          <p:sp>
            <p:nvSpPr>
              <p:cNvPr id="32" name="TextBox 31">
                <a:extLst>
                  <a:ext uri="{FF2B5EF4-FFF2-40B4-BE49-F238E27FC236}">
                    <a16:creationId xmlns:a16="http://schemas.microsoft.com/office/drawing/2014/main" id="{2246F9A2-8C3D-45AE-AED8-035C6E5C9246}"/>
                  </a:ext>
                </a:extLst>
              </p:cNvPr>
              <p:cNvSpPr txBox="1">
                <a:spLocks noRot="1" noChangeAspect="1" noMove="1" noResize="1" noEditPoints="1" noAdjustHandles="1" noChangeArrowheads="1" noChangeShapeType="1" noTextEdit="1"/>
              </p:cNvSpPr>
              <p:nvPr/>
            </p:nvSpPr>
            <p:spPr>
              <a:xfrm>
                <a:off x="9548314" y="3806029"/>
                <a:ext cx="2576667" cy="584775"/>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013597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xmlns="" id="{A0C35418-367A-4D9C-9546-6F7702462301}"/>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28" name="Picture 27">
            <a:extLst>
              <a:ext uri="{FF2B5EF4-FFF2-40B4-BE49-F238E27FC236}">
                <a16:creationId xmlns:a16="http://schemas.microsoft.com/office/drawing/2014/main" xmlns="" id="{C6BE3EBF-0007-46D6-97C0-6A52E427EB05}"/>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22" name="Прямоугольник 4"/>
          <p:cNvSpPr/>
          <p:nvPr/>
        </p:nvSpPr>
        <p:spPr>
          <a:xfrm>
            <a:off x="216104" y="225281"/>
            <a:ext cx="9883572" cy="584775"/>
          </a:xfrm>
          <a:prstGeom prst="rect">
            <a:avLst/>
          </a:prstGeom>
        </p:spPr>
        <p:txBody>
          <a:bodyPr wrap="square">
            <a:spAutoFit/>
          </a:bodyPr>
          <a:lstStyle/>
          <a:p>
            <a:r>
              <a:rPr lang="en-US" sz="2400" b="1" dirty="0">
                <a:solidFill>
                  <a:schemeClr val="bg1"/>
                </a:solidFill>
                <a:latin typeface="Montserrat" charset="0"/>
              </a:rPr>
              <a:t>MULTI-LAYER ARTIFICAL NEURAL NETWORK</a:t>
            </a:r>
            <a:endParaRPr lang="ru-RU" sz="2400" b="1" dirty="0">
              <a:solidFill>
                <a:schemeClr val="bg1"/>
              </a:solidFill>
            </a:endParaRPr>
          </a:p>
        </p:txBody>
      </p:sp>
      <p:sp>
        <p:nvSpPr>
          <p:cNvPr id="26" name="Прямоугольник 5"/>
          <p:cNvSpPr/>
          <p:nvPr/>
        </p:nvSpPr>
        <p:spPr>
          <a:xfrm>
            <a:off x="416129" y="1291302"/>
            <a:ext cx="10683671" cy="646331"/>
          </a:xfrm>
          <a:prstGeom prst="rect">
            <a:avLst/>
          </a:prstGeom>
          <a:noFill/>
        </p:spPr>
        <p:txBody>
          <a:bodyPr wrap="square" rtlCol="0">
            <a:spAutoFit/>
          </a:bodyPr>
          <a:lstStyle/>
          <a:p>
            <a:pPr marL="285750" indent="-285750">
              <a:buFont typeface="Arial" panose="020B0604020202020204" pitchFamily="34" charset="0"/>
              <a:buChar char="•"/>
            </a:pPr>
            <a:r>
              <a:rPr lang="en-CA" dirty="0">
                <a:solidFill>
                  <a:schemeClr val="bg1"/>
                </a:solidFill>
                <a:latin typeface="Montserrat" charset="0"/>
              </a:rPr>
              <a:t>Let’s connect multiple of these neurons in a multi-layered fashion. </a:t>
            </a:r>
          </a:p>
          <a:p>
            <a:pPr marL="285750" indent="-285750">
              <a:buFont typeface="Arial" panose="020B0604020202020204" pitchFamily="34" charset="0"/>
              <a:buChar char="•"/>
            </a:pPr>
            <a:r>
              <a:rPr lang="en-CA" dirty="0">
                <a:solidFill>
                  <a:schemeClr val="bg1"/>
                </a:solidFill>
                <a:latin typeface="Montserrat" charset="0"/>
              </a:rPr>
              <a:t>The more hidden layers, the more “deep” the network will get.</a:t>
            </a:r>
          </a:p>
        </p:txBody>
      </p:sp>
      <p:sp>
        <p:nvSpPr>
          <p:cNvPr id="7" name="Content Placeholder 2"/>
          <p:cNvSpPr txBox="1">
            <a:spLocks/>
          </p:cNvSpPr>
          <p:nvPr/>
        </p:nvSpPr>
        <p:spPr>
          <a:xfrm>
            <a:off x="378072" y="1361755"/>
            <a:ext cx="10660042" cy="3657600"/>
          </a:xfrm>
          <a:prstGeom prst="rect">
            <a:avLst/>
          </a:prstGeom>
        </p:spPr>
        <p:txBody>
          <a:bodyPr>
            <a:normAutofit/>
          </a:bodyPr>
          <a:lstStyle>
            <a:lvl1pPr marL="228611" indent="-228611" algn="l" defTabSz="91444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dirty="0"/>
          </a:p>
          <a:p>
            <a:endParaRPr lang="en-US" sz="1600" dirty="0"/>
          </a:p>
          <a:p>
            <a:endParaRPr lang="en-US" sz="1600" dirty="0"/>
          </a:p>
        </p:txBody>
      </p:sp>
      <p:sp>
        <p:nvSpPr>
          <p:cNvPr id="19" name="TextBox 18"/>
          <p:cNvSpPr txBox="1"/>
          <p:nvPr/>
        </p:nvSpPr>
        <p:spPr>
          <a:xfrm>
            <a:off x="868092" y="5894988"/>
            <a:ext cx="3618298" cy="338554"/>
          </a:xfrm>
          <a:prstGeom prst="rect">
            <a:avLst/>
          </a:prstGeom>
          <a:noFill/>
        </p:spPr>
        <p:txBody>
          <a:bodyPr wrap="none" rtlCol="0">
            <a:spAutoFit/>
          </a:bodyPr>
          <a:lstStyle/>
          <a:p>
            <a:r>
              <a:rPr lang="en-CA" sz="1600" i="1" dirty="0">
                <a:solidFill>
                  <a:schemeClr val="bg1"/>
                </a:solidFill>
              </a:rPr>
              <a:t>m: number of neurons in the hidden layer</a:t>
            </a:r>
          </a:p>
        </p:txBody>
      </p:sp>
      <mc:AlternateContent xmlns:mc="http://schemas.openxmlformats.org/markup-compatibility/2006" xmlns:a14="http://schemas.microsoft.com/office/drawing/2010/main">
        <mc:Choice Requires="a14">
          <p:sp>
            <p:nvSpPr>
              <p:cNvPr id="23" name="Rectangle 22"/>
              <p:cNvSpPr/>
              <p:nvPr/>
            </p:nvSpPr>
            <p:spPr>
              <a:xfrm>
                <a:off x="6933767" y="2278752"/>
                <a:ext cx="3551677" cy="1510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CA" i="1" smtClean="0">
                              <a:solidFill>
                                <a:schemeClr val="bg1"/>
                              </a:solidFill>
                              <a:latin typeface="Cambria Math" panose="02040503050406030204" pitchFamily="18" charset="0"/>
                            </a:rPr>
                          </m:ctrlPr>
                        </m:dPr>
                        <m:e>
                          <m:m>
                            <m:mPr>
                              <m:mcs>
                                <m:mc>
                                  <m:mcPr>
                                    <m:count m:val="3"/>
                                    <m:mcJc m:val="center"/>
                                  </m:mcPr>
                                </m:mc>
                              </m:mcs>
                              <m:ctrlPr>
                                <a:rPr lang="en-CA" i="1">
                                  <a:solidFill>
                                    <a:schemeClr val="bg1"/>
                                  </a:solidFill>
                                  <a:effectLst/>
                                  <a:latin typeface="Cambria Math" panose="02040503050406030204" pitchFamily="18" charset="0"/>
                                </a:rPr>
                              </m:ctrlPr>
                            </m:mPr>
                            <m:mr>
                              <m:e>
                                <m:m>
                                  <m:mPr>
                                    <m:mcs>
                                      <m:mc>
                                        <m:mcPr>
                                          <m:count m:val="2"/>
                                          <m:mcJc m:val="center"/>
                                        </m:mcPr>
                                      </m:mc>
                                    </m:mcs>
                                    <m:ctrlPr>
                                      <a:rPr lang="en-CA" i="1">
                                        <a:solidFill>
                                          <a:schemeClr val="bg1"/>
                                        </a:solidFill>
                                        <a:effectLst/>
                                        <a:latin typeface="Cambria Math" panose="02040503050406030204" pitchFamily="18" charset="0"/>
                                      </a:rPr>
                                    </m:ctrlPr>
                                  </m:mPr>
                                  <m:mr>
                                    <m:e>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𝑊</m:t>
                                          </m:r>
                                        </m:e>
                                        <m:sub>
                                          <m:r>
                                            <a:rPr lang="en-CA" i="1">
                                              <a:solidFill>
                                                <a:schemeClr val="bg1"/>
                                              </a:solidFill>
                                              <a:effectLst/>
                                              <a:latin typeface="Cambria Math"/>
                                              <a:ea typeface="Calibri"/>
                                              <a:cs typeface="Arial"/>
                                            </a:rPr>
                                            <m:t>11</m:t>
                                          </m:r>
                                        </m:sub>
                                      </m:sSub>
                                    </m:e>
                                    <m:e>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𝑊</m:t>
                                          </m:r>
                                        </m:e>
                                        <m:sub>
                                          <m:r>
                                            <a:rPr lang="en-CA" i="1">
                                              <a:solidFill>
                                                <a:schemeClr val="bg1"/>
                                              </a:solidFill>
                                              <a:effectLst/>
                                              <a:latin typeface="Cambria Math"/>
                                              <a:ea typeface="Calibri"/>
                                              <a:cs typeface="Arial"/>
                                            </a:rPr>
                                            <m:t>12</m:t>
                                          </m:r>
                                        </m:sub>
                                      </m:sSub>
                                    </m:e>
                                  </m:mr>
                                  <m:mr>
                                    <m:e>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𝑊</m:t>
                                          </m:r>
                                        </m:e>
                                        <m:sub>
                                          <m:r>
                                            <a:rPr lang="en-CA" i="1">
                                              <a:solidFill>
                                                <a:schemeClr val="bg1"/>
                                              </a:solidFill>
                                              <a:effectLst/>
                                              <a:latin typeface="Cambria Math"/>
                                              <a:ea typeface="Calibri"/>
                                              <a:cs typeface="Arial"/>
                                            </a:rPr>
                                            <m:t>21</m:t>
                                          </m:r>
                                        </m:sub>
                                      </m:sSub>
                                    </m:e>
                                    <m:e>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𝑊</m:t>
                                          </m:r>
                                        </m:e>
                                        <m:sub>
                                          <m:r>
                                            <a:rPr lang="en-CA" i="1">
                                              <a:solidFill>
                                                <a:schemeClr val="bg1"/>
                                              </a:solidFill>
                                              <a:effectLst/>
                                              <a:latin typeface="Cambria Math"/>
                                              <a:ea typeface="Calibri"/>
                                              <a:cs typeface="Arial"/>
                                            </a:rPr>
                                            <m:t>22</m:t>
                                          </m:r>
                                        </m:sub>
                                      </m:sSub>
                                    </m:e>
                                  </m:mr>
                                </m:m>
                              </m:e>
                              <m:e>
                                <m:r>
                                  <a:rPr lang="en-CA" i="1">
                                    <a:solidFill>
                                      <a:schemeClr val="bg1"/>
                                    </a:solidFill>
                                    <a:effectLst/>
                                    <a:latin typeface="Cambria Math"/>
                                    <a:ea typeface="Calibri"/>
                                    <a:cs typeface="Arial"/>
                                  </a:rPr>
                                  <m:t>⋯</m:t>
                                </m:r>
                              </m:e>
                              <m:e>
                                <m:m>
                                  <m:mPr>
                                    <m:mcs>
                                      <m:mc>
                                        <m:mcPr>
                                          <m:count m:val="1"/>
                                          <m:mcJc m:val="center"/>
                                        </m:mcPr>
                                      </m:mc>
                                    </m:mcs>
                                    <m:ctrlPr>
                                      <a:rPr lang="en-CA" i="1">
                                        <a:solidFill>
                                          <a:schemeClr val="bg1"/>
                                        </a:solidFill>
                                        <a:effectLst/>
                                        <a:latin typeface="Cambria Math" panose="02040503050406030204" pitchFamily="18" charset="0"/>
                                      </a:rPr>
                                    </m:ctrlPr>
                                  </m:mPr>
                                  <m:mr>
                                    <m:e>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𝑊</m:t>
                                          </m:r>
                                        </m:e>
                                        <m:sub>
                                          <m:r>
                                            <a:rPr lang="en-CA" i="1">
                                              <a:solidFill>
                                                <a:schemeClr val="bg1"/>
                                              </a:solidFill>
                                              <a:effectLst/>
                                              <a:latin typeface="Cambria Math"/>
                                              <a:ea typeface="Calibri"/>
                                              <a:cs typeface="Arial"/>
                                            </a:rPr>
                                            <m:t>1</m:t>
                                          </m:r>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 </m:t>
                                              </m:r>
                                              <m:r>
                                                <a:rPr lang="en-CA" i="1">
                                                  <a:solidFill>
                                                    <a:schemeClr val="bg1"/>
                                                  </a:solidFill>
                                                  <a:effectLst/>
                                                  <a:latin typeface="Cambria Math"/>
                                                  <a:ea typeface="Calibri"/>
                                                  <a:cs typeface="Arial"/>
                                                </a:rPr>
                                                <m:t>𝑁</m:t>
                                              </m:r>
                                            </m:e>
                                            <m:sub>
                                              <m:r>
                                                <a:rPr lang="en-CA" i="1">
                                                  <a:solidFill>
                                                    <a:schemeClr val="bg1"/>
                                                  </a:solidFill>
                                                  <a:effectLst/>
                                                  <a:latin typeface="Cambria Math"/>
                                                  <a:ea typeface="Calibri"/>
                                                  <a:cs typeface="Arial"/>
                                                </a:rPr>
                                                <m:t>1</m:t>
                                              </m:r>
                                            </m:sub>
                                          </m:sSub>
                                        </m:sub>
                                      </m:sSub>
                                    </m:e>
                                  </m:mr>
                                  <m:mr>
                                    <m:e>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𝑊</m:t>
                                          </m:r>
                                        </m:e>
                                        <m:sub>
                                          <m:r>
                                            <a:rPr lang="en-CA" i="1">
                                              <a:solidFill>
                                                <a:schemeClr val="bg1"/>
                                              </a:solidFill>
                                              <a:effectLst/>
                                              <a:latin typeface="Cambria Math"/>
                                              <a:ea typeface="Calibri"/>
                                              <a:cs typeface="Arial"/>
                                            </a:rPr>
                                            <m:t>2</m:t>
                                          </m:r>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 </m:t>
                                              </m:r>
                                              <m:r>
                                                <a:rPr lang="en-CA" i="1">
                                                  <a:solidFill>
                                                    <a:schemeClr val="bg1"/>
                                                  </a:solidFill>
                                                  <a:effectLst/>
                                                  <a:latin typeface="Cambria Math"/>
                                                  <a:ea typeface="Calibri"/>
                                                  <a:cs typeface="Arial"/>
                                                </a:rPr>
                                                <m:t>𝑁</m:t>
                                              </m:r>
                                            </m:e>
                                            <m:sub>
                                              <m:r>
                                                <a:rPr lang="en-CA" i="1">
                                                  <a:solidFill>
                                                    <a:schemeClr val="bg1"/>
                                                  </a:solidFill>
                                                  <a:effectLst/>
                                                  <a:latin typeface="Cambria Math"/>
                                                  <a:ea typeface="Calibri"/>
                                                  <a:cs typeface="Arial"/>
                                                </a:rPr>
                                                <m:t>1</m:t>
                                              </m:r>
                                            </m:sub>
                                          </m:sSub>
                                        </m:sub>
                                      </m:sSub>
                                    </m:e>
                                  </m:mr>
                                </m:m>
                              </m:e>
                            </m:mr>
                            <m:mr>
                              <m:e>
                                <m:r>
                                  <a:rPr lang="en-CA" i="1">
                                    <a:solidFill>
                                      <a:schemeClr val="bg1"/>
                                    </a:solidFill>
                                    <a:effectLst/>
                                    <a:latin typeface="Cambria Math"/>
                                    <a:ea typeface="Calibri"/>
                                    <a:cs typeface="Arial"/>
                                  </a:rPr>
                                  <m:t>⋮</m:t>
                                </m:r>
                              </m:e>
                              <m:e>
                                <m:r>
                                  <a:rPr lang="en-CA" i="1">
                                    <a:solidFill>
                                      <a:schemeClr val="bg1"/>
                                    </a:solidFill>
                                    <a:effectLst/>
                                    <a:latin typeface="Cambria Math"/>
                                    <a:ea typeface="Calibri"/>
                                    <a:cs typeface="Arial"/>
                                  </a:rPr>
                                  <m:t>⋱</m:t>
                                </m:r>
                              </m:e>
                              <m:e>
                                <m:r>
                                  <a:rPr lang="en-CA" i="1">
                                    <a:solidFill>
                                      <a:schemeClr val="bg1"/>
                                    </a:solidFill>
                                    <a:effectLst/>
                                    <a:latin typeface="Cambria Math"/>
                                    <a:ea typeface="Calibri"/>
                                    <a:cs typeface="Arial"/>
                                  </a:rPr>
                                  <m:t>⋮</m:t>
                                </m:r>
                              </m:e>
                            </m:mr>
                            <m:mr>
                              <m:e>
                                <m:m>
                                  <m:mPr>
                                    <m:mcs>
                                      <m:mc>
                                        <m:mcPr>
                                          <m:count m:val="2"/>
                                          <m:mcJc m:val="center"/>
                                        </m:mcPr>
                                      </m:mc>
                                    </m:mcs>
                                    <m:ctrlPr>
                                      <a:rPr lang="en-CA" i="1">
                                        <a:solidFill>
                                          <a:schemeClr val="bg1"/>
                                        </a:solidFill>
                                        <a:effectLst/>
                                        <a:latin typeface="Cambria Math" panose="02040503050406030204" pitchFamily="18" charset="0"/>
                                      </a:rPr>
                                    </m:ctrlPr>
                                  </m:mPr>
                                  <m:mr>
                                    <m:e>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𝑊</m:t>
                                          </m:r>
                                        </m:e>
                                        <m:sub>
                                          <m:r>
                                            <a:rPr lang="en-CA" i="1">
                                              <a:solidFill>
                                                <a:schemeClr val="bg1"/>
                                              </a:solidFill>
                                              <a:effectLst/>
                                              <a:latin typeface="Cambria Math"/>
                                              <a:ea typeface="Calibri"/>
                                              <a:cs typeface="Arial"/>
                                            </a:rPr>
                                            <m:t>𝑚</m:t>
                                          </m:r>
                                          <m:r>
                                            <a:rPr lang="en-CA" i="1">
                                              <a:solidFill>
                                                <a:schemeClr val="bg1"/>
                                              </a:solidFill>
                                              <a:effectLst/>
                                              <a:latin typeface="Cambria Math"/>
                                              <a:ea typeface="Calibri"/>
                                              <a:cs typeface="Arial"/>
                                            </a:rPr>
                                            <m:t>−1,1</m:t>
                                          </m:r>
                                        </m:sub>
                                      </m:sSub>
                                    </m:e>
                                    <m:e>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𝑊</m:t>
                                          </m:r>
                                        </m:e>
                                        <m:sub>
                                          <m:r>
                                            <a:rPr lang="en-CA" i="1">
                                              <a:solidFill>
                                                <a:schemeClr val="bg1"/>
                                              </a:solidFill>
                                              <a:effectLst/>
                                              <a:latin typeface="Cambria Math"/>
                                              <a:ea typeface="Calibri"/>
                                              <a:cs typeface="Arial"/>
                                            </a:rPr>
                                            <m:t>𝑚</m:t>
                                          </m:r>
                                          <m:r>
                                            <a:rPr lang="en-CA" i="1">
                                              <a:solidFill>
                                                <a:schemeClr val="bg1"/>
                                              </a:solidFill>
                                              <a:effectLst/>
                                              <a:latin typeface="Cambria Math"/>
                                              <a:ea typeface="Calibri"/>
                                              <a:cs typeface="Arial"/>
                                            </a:rPr>
                                            <m:t>−1,2</m:t>
                                          </m:r>
                                        </m:sub>
                                      </m:sSub>
                                    </m:e>
                                  </m:mr>
                                  <m:mr>
                                    <m:e>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𝑊</m:t>
                                          </m:r>
                                        </m:e>
                                        <m:sub>
                                          <m:r>
                                            <a:rPr lang="en-CA" i="1">
                                              <a:solidFill>
                                                <a:schemeClr val="bg1"/>
                                              </a:solidFill>
                                              <a:effectLst/>
                                              <a:latin typeface="Cambria Math"/>
                                              <a:ea typeface="Calibri"/>
                                              <a:cs typeface="Arial"/>
                                            </a:rPr>
                                            <m:t>𝑚</m:t>
                                          </m:r>
                                          <m:r>
                                            <a:rPr lang="en-CA" i="1">
                                              <a:solidFill>
                                                <a:schemeClr val="bg1"/>
                                              </a:solidFill>
                                              <a:effectLst/>
                                              <a:latin typeface="Cambria Math"/>
                                              <a:ea typeface="Calibri"/>
                                              <a:cs typeface="Arial"/>
                                            </a:rPr>
                                            <m:t>,1</m:t>
                                          </m:r>
                                        </m:sub>
                                      </m:sSub>
                                    </m:e>
                                    <m:e>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𝑊</m:t>
                                          </m:r>
                                        </m:e>
                                        <m:sub>
                                          <m:r>
                                            <a:rPr lang="en-CA" i="1">
                                              <a:solidFill>
                                                <a:schemeClr val="bg1"/>
                                              </a:solidFill>
                                              <a:effectLst/>
                                              <a:latin typeface="Cambria Math"/>
                                              <a:ea typeface="Calibri"/>
                                              <a:cs typeface="Arial"/>
                                            </a:rPr>
                                            <m:t>𝑚</m:t>
                                          </m:r>
                                          <m:r>
                                            <a:rPr lang="en-CA" i="1">
                                              <a:solidFill>
                                                <a:schemeClr val="bg1"/>
                                              </a:solidFill>
                                              <a:effectLst/>
                                              <a:latin typeface="Cambria Math"/>
                                              <a:ea typeface="Calibri"/>
                                              <a:cs typeface="Arial"/>
                                            </a:rPr>
                                            <m:t>,2</m:t>
                                          </m:r>
                                        </m:sub>
                                      </m:sSub>
                                    </m:e>
                                  </m:mr>
                                </m:m>
                              </m:e>
                              <m:e>
                                <m:r>
                                  <a:rPr lang="en-CA" i="1">
                                    <a:solidFill>
                                      <a:schemeClr val="bg1"/>
                                    </a:solidFill>
                                    <a:effectLst/>
                                    <a:latin typeface="Cambria Math"/>
                                    <a:ea typeface="Calibri"/>
                                    <a:cs typeface="Arial"/>
                                  </a:rPr>
                                  <m:t>⋯</m:t>
                                </m:r>
                              </m:e>
                              <m:e>
                                <m:m>
                                  <m:mPr>
                                    <m:mcs>
                                      <m:mc>
                                        <m:mcPr>
                                          <m:count m:val="1"/>
                                          <m:mcJc m:val="center"/>
                                        </m:mcPr>
                                      </m:mc>
                                    </m:mcs>
                                    <m:ctrlPr>
                                      <a:rPr lang="en-CA" i="1">
                                        <a:solidFill>
                                          <a:schemeClr val="bg1"/>
                                        </a:solidFill>
                                        <a:effectLst/>
                                        <a:latin typeface="Cambria Math" panose="02040503050406030204" pitchFamily="18" charset="0"/>
                                      </a:rPr>
                                    </m:ctrlPr>
                                  </m:mPr>
                                  <m:mr>
                                    <m:e>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𝑊</m:t>
                                          </m:r>
                                        </m:e>
                                        <m:sub>
                                          <m:r>
                                            <a:rPr lang="en-CA" i="1">
                                              <a:solidFill>
                                                <a:schemeClr val="bg1"/>
                                              </a:solidFill>
                                              <a:effectLst/>
                                              <a:latin typeface="Cambria Math"/>
                                              <a:ea typeface="Calibri"/>
                                              <a:cs typeface="Arial"/>
                                            </a:rPr>
                                            <m:t>𝑚</m:t>
                                          </m:r>
                                          <m:r>
                                            <a:rPr lang="en-CA" i="1">
                                              <a:solidFill>
                                                <a:schemeClr val="bg1"/>
                                              </a:solidFill>
                                              <a:effectLst/>
                                              <a:latin typeface="Cambria Math"/>
                                              <a:ea typeface="Calibri"/>
                                              <a:cs typeface="Arial"/>
                                            </a:rPr>
                                            <m:t>−1</m:t>
                                          </m:r>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 </m:t>
                                              </m:r>
                                              <m:r>
                                                <a:rPr lang="en-CA" i="1">
                                                  <a:solidFill>
                                                    <a:schemeClr val="bg1"/>
                                                  </a:solidFill>
                                                  <a:effectLst/>
                                                  <a:latin typeface="Cambria Math"/>
                                                  <a:ea typeface="Calibri"/>
                                                  <a:cs typeface="Arial"/>
                                                </a:rPr>
                                                <m:t>𝑁</m:t>
                                              </m:r>
                                            </m:e>
                                            <m:sub>
                                              <m:r>
                                                <a:rPr lang="en-CA" i="1">
                                                  <a:solidFill>
                                                    <a:schemeClr val="bg1"/>
                                                  </a:solidFill>
                                                  <a:effectLst/>
                                                  <a:latin typeface="Cambria Math"/>
                                                  <a:ea typeface="Calibri"/>
                                                  <a:cs typeface="Arial"/>
                                                </a:rPr>
                                                <m:t>1</m:t>
                                              </m:r>
                                            </m:sub>
                                          </m:sSub>
                                        </m:sub>
                                      </m:sSub>
                                    </m:e>
                                  </m:mr>
                                  <m:mr>
                                    <m:e>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𝑊</m:t>
                                          </m:r>
                                        </m:e>
                                        <m:sub>
                                          <m:r>
                                            <a:rPr lang="en-CA" i="1">
                                              <a:solidFill>
                                                <a:schemeClr val="bg1"/>
                                              </a:solidFill>
                                              <a:effectLst/>
                                              <a:latin typeface="Cambria Math"/>
                                              <a:ea typeface="Calibri"/>
                                              <a:cs typeface="Arial"/>
                                            </a:rPr>
                                            <m:t>𝑚</m:t>
                                          </m:r>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 </m:t>
                                              </m:r>
                                              <m:r>
                                                <a:rPr lang="en-CA" i="1">
                                                  <a:solidFill>
                                                    <a:schemeClr val="bg1"/>
                                                  </a:solidFill>
                                                  <a:effectLst/>
                                                  <a:latin typeface="Cambria Math"/>
                                                  <a:ea typeface="Calibri"/>
                                                  <a:cs typeface="Arial"/>
                                                </a:rPr>
                                                <m:t>𝑁</m:t>
                                              </m:r>
                                            </m:e>
                                            <m:sub>
                                              <m:r>
                                                <a:rPr lang="en-CA" i="1">
                                                  <a:solidFill>
                                                    <a:schemeClr val="bg1"/>
                                                  </a:solidFill>
                                                  <a:effectLst/>
                                                  <a:latin typeface="Cambria Math"/>
                                                  <a:ea typeface="Calibri"/>
                                                  <a:cs typeface="Arial"/>
                                                </a:rPr>
                                                <m:t>1</m:t>
                                              </m:r>
                                            </m:sub>
                                          </m:sSub>
                                        </m:sub>
                                      </m:sSub>
                                    </m:e>
                                  </m:mr>
                                </m:m>
                              </m:e>
                            </m:mr>
                          </m:m>
                        </m:e>
                      </m:d>
                    </m:oMath>
                  </m:oMathPara>
                </a14:m>
                <a:endParaRPr lang="en-CA" dirty="0">
                  <a:solidFill>
                    <a:schemeClr val="bg1"/>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6933767" y="2278752"/>
                <a:ext cx="3551677" cy="151060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839517" y="6281255"/>
                <a:ext cx="1931491" cy="338554"/>
              </a:xfrm>
              <a:prstGeom prst="rect">
                <a:avLst/>
              </a:prstGeom>
              <a:noFill/>
            </p:spPr>
            <p:txBody>
              <a:bodyPr wrap="none" rtlCol="0">
                <a:spAutoFit/>
              </a:bodyPr>
              <a:lstStyle/>
              <a:p>
                <a14:m>
                  <m:oMath xmlns:m="http://schemas.openxmlformats.org/officeDocument/2006/math">
                    <m:sSub>
                      <m:sSubPr>
                        <m:ctrlPr>
                          <a:rPr lang="en-CA" sz="1600" i="1" smtClean="0">
                            <a:solidFill>
                              <a:schemeClr val="bg1"/>
                            </a:solidFill>
                            <a:latin typeface="Cambria Math" panose="02040503050406030204" pitchFamily="18" charset="0"/>
                          </a:rPr>
                        </m:ctrlPr>
                      </m:sSubPr>
                      <m:e>
                        <m:r>
                          <a:rPr lang="en-CA" sz="1600" i="1">
                            <a:solidFill>
                              <a:schemeClr val="bg1"/>
                            </a:solidFill>
                            <a:latin typeface="Cambria Math"/>
                            <a:ea typeface="Calibri"/>
                            <a:cs typeface="Arial"/>
                          </a:rPr>
                          <m:t>𝑁</m:t>
                        </m:r>
                      </m:e>
                      <m:sub>
                        <m:r>
                          <a:rPr lang="en-CA" sz="1600" i="1">
                            <a:solidFill>
                              <a:schemeClr val="bg1"/>
                            </a:solidFill>
                            <a:latin typeface="Cambria Math"/>
                            <a:ea typeface="Calibri"/>
                            <a:cs typeface="Arial"/>
                          </a:rPr>
                          <m:t>1</m:t>
                        </m:r>
                      </m:sub>
                    </m:sSub>
                  </m:oMath>
                </a14:m>
                <a:r>
                  <a:rPr lang="en-CA" sz="1600" i="1" dirty="0">
                    <a:solidFill>
                      <a:schemeClr val="bg1"/>
                    </a:solidFill>
                  </a:rPr>
                  <a:t>: number of inputs</a:t>
                </a:r>
              </a:p>
            </p:txBody>
          </p:sp>
        </mc:Choice>
        <mc:Fallback xmlns="">
          <p:sp>
            <p:nvSpPr>
              <p:cNvPr id="24" name="TextBox 23"/>
              <p:cNvSpPr txBox="1">
                <a:spLocks noRot="1" noChangeAspect="1" noMove="1" noResize="1" noEditPoints="1" noAdjustHandles="1" noChangeArrowheads="1" noChangeShapeType="1" noTextEdit="1"/>
              </p:cNvSpPr>
              <p:nvPr/>
            </p:nvSpPr>
            <p:spPr>
              <a:xfrm>
                <a:off x="839517" y="6281255"/>
                <a:ext cx="1931491" cy="338554"/>
              </a:xfrm>
              <a:prstGeom prst="rect">
                <a:avLst/>
              </a:prstGeom>
              <a:blipFill>
                <a:blip r:embed="rId5"/>
                <a:stretch>
                  <a:fillRect t="-5357" r="-315" b="-2142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xmlns="" id="{0F2395A5-F07A-44B5-B015-FA3A4652C349}"/>
              </a:ext>
            </a:extLst>
          </p:cNvPr>
          <p:cNvPicPr>
            <a:picLocks noChangeAspect="1"/>
          </p:cNvPicPr>
          <p:nvPr/>
        </p:nvPicPr>
        <p:blipFill>
          <a:blip r:embed="rId6"/>
          <a:stretch>
            <a:fillRect/>
          </a:stretch>
        </p:blipFill>
        <p:spPr>
          <a:xfrm>
            <a:off x="825219" y="2135615"/>
            <a:ext cx="3647657" cy="3665236"/>
          </a:xfrm>
          <a:prstGeom prst="rect">
            <a:avLst/>
          </a:prstGeom>
          <a:ln w="38100">
            <a:solidFill>
              <a:srgbClr val="FF0000"/>
            </a:solidFill>
          </a:ln>
        </p:spPr>
      </p:pic>
      <p:sp>
        <p:nvSpPr>
          <p:cNvPr id="6" name="Rectangle 5">
            <a:extLst>
              <a:ext uri="{FF2B5EF4-FFF2-40B4-BE49-F238E27FC236}">
                <a16:creationId xmlns:a16="http://schemas.microsoft.com/office/drawing/2014/main" xmlns="" id="{64C1FDE2-A006-4A02-9D3D-897E686C1D33}"/>
              </a:ext>
            </a:extLst>
          </p:cNvPr>
          <p:cNvSpPr/>
          <p:nvPr/>
        </p:nvSpPr>
        <p:spPr>
          <a:xfrm>
            <a:off x="5756201" y="4092262"/>
            <a:ext cx="5858856" cy="1015663"/>
          </a:xfrm>
          <a:prstGeom prst="rect">
            <a:avLst/>
          </a:prstGeom>
        </p:spPr>
        <p:txBody>
          <a:bodyPr wrap="square">
            <a:spAutoFit/>
          </a:bodyPr>
          <a:lstStyle/>
          <a:p>
            <a:pPr algn="ctr"/>
            <a:r>
              <a:rPr lang="en-CA" sz="2000" dirty="0">
                <a:solidFill>
                  <a:srgbClr val="FF0000"/>
                </a:solidFill>
              </a:rPr>
              <a:t>DURING ARTIFICIAL NEURAL NETWORKS TRAINING, OUR GOAL IS TO FIND THE OPTIMAL VALUES OF WEIGHTS</a:t>
            </a:r>
            <a:endParaRPr lang="en-US" sz="2000" dirty="0">
              <a:solidFill>
                <a:srgbClr val="FF0000"/>
              </a:solidFill>
            </a:endParaRPr>
          </a:p>
        </p:txBody>
      </p:sp>
      <p:sp>
        <p:nvSpPr>
          <p:cNvPr id="9" name="Oval 8">
            <a:extLst>
              <a:ext uri="{FF2B5EF4-FFF2-40B4-BE49-F238E27FC236}">
                <a16:creationId xmlns:a16="http://schemas.microsoft.com/office/drawing/2014/main" xmlns="" id="{C457A6EF-3251-4817-B9EA-AECF3222A9C8}"/>
              </a:ext>
            </a:extLst>
          </p:cNvPr>
          <p:cNvSpPr/>
          <p:nvPr/>
        </p:nvSpPr>
        <p:spPr>
          <a:xfrm>
            <a:off x="2388275" y="2667000"/>
            <a:ext cx="685800" cy="2754776"/>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onnector: Curved 29">
            <a:extLst>
              <a:ext uri="{FF2B5EF4-FFF2-40B4-BE49-F238E27FC236}">
                <a16:creationId xmlns:a16="http://schemas.microsoft.com/office/drawing/2014/main" xmlns="" id="{3EAB6A5E-D4EB-4C10-B715-E47660890B1F}"/>
              </a:ext>
            </a:extLst>
          </p:cNvPr>
          <p:cNvCxnSpPr>
            <a:cxnSpLocks/>
          </p:cNvCxnSpPr>
          <p:nvPr/>
        </p:nvCxnSpPr>
        <p:spPr>
          <a:xfrm flipV="1">
            <a:off x="3074075" y="2598247"/>
            <a:ext cx="3926246" cy="1449852"/>
          </a:xfrm>
          <a:prstGeom prst="curved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xmlns="" id="{AE5322FB-90C8-4D77-B811-EF51603FA4A6}"/>
              </a:ext>
            </a:extLst>
          </p:cNvPr>
          <p:cNvSpPr/>
          <p:nvPr/>
        </p:nvSpPr>
        <p:spPr>
          <a:xfrm>
            <a:off x="1703516" y="2652771"/>
            <a:ext cx="272048" cy="2754776"/>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Connector: Curved 35">
            <a:extLst>
              <a:ext uri="{FF2B5EF4-FFF2-40B4-BE49-F238E27FC236}">
                <a16:creationId xmlns:a16="http://schemas.microsoft.com/office/drawing/2014/main" xmlns="" id="{04136E93-2C8D-4277-AE5B-12B7EAD2E86B}"/>
              </a:ext>
            </a:extLst>
          </p:cNvPr>
          <p:cNvCxnSpPr>
            <a:cxnSpLocks/>
          </p:cNvCxnSpPr>
          <p:nvPr/>
        </p:nvCxnSpPr>
        <p:spPr>
          <a:xfrm flipV="1">
            <a:off x="1848937" y="3673323"/>
            <a:ext cx="5151384" cy="1734225"/>
          </a:xfrm>
          <a:prstGeom prst="curved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xmlns="" id="{FE726ED5-119B-47A8-9F23-52515C3A0AC7}"/>
              </a:ext>
            </a:extLst>
          </p:cNvPr>
          <p:cNvSpPr/>
          <p:nvPr/>
        </p:nvSpPr>
        <p:spPr>
          <a:xfrm>
            <a:off x="5867400" y="1978248"/>
            <a:ext cx="5858856" cy="400110"/>
          </a:xfrm>
          <a:prstGeom prst="rect">
            <a:avLst/>
          </a:prstGeom>
        </p:spPr>
        <p:txBody>
          <a:bodyPr wrap="square">
            <a:spAutoFit/>
          </a:bodyPr>
          <a:lstStyle/>
          <a:p>
            <a:pPr algn="ctr"/>
            <a:r>
              <a:rPr lang="en-CA" sz="2000" dirty="0">
                <a:solidFill>
                  <a:srgbClr val="FF0000"/>
                </a:solidFill>
              </a:rPr>
              <a:t>MATRIX OF WEIGHTS</a:t>
            </a:r>
            <a:endParaRPr lang="en-US" sz="2000" dirty="0">
              <a:solidFill>
                <a:srgbClr val="FF0000"/>
              </a:solidFill>
            </a:endParaRPr>
          </a:p>
        </p:txBody>
      </p:sp>
    </p:spTree>
    <p:extLst>
      <p:ext uri="{BB962C8B-B14F-4D97-AF65-F5344CB8AC3E}">
        <p14:creationId xmlns:p14="http://schemas.microsoft.com/office/powerpoint/2010/main" val="22633948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06279F-1489-438F-A0F3-C70D8D15177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a:stretch/>
        </p:blipFill>
        <p:spPr>
          <a:xfrm>
            <a:off x="-647" y="-26581"/>
            <a:ext cx="12192647" cy="6884581"/>
          </a:xfrm>
          <a:prstGeom prst="rect">
            <a:avLst/>
          </a:prstGeom>
        </p:spPr>
      </p:pic>
      <p:sp>
        <p:nvSpPr>
          <p:cNvPr id="4" name="Title 1">
            <a:extLst>
              <a:ext uri="{FF2B5EF4-FFF2-40B4-BE49-F238E27FC236}">
                <a16:creationId xmlns:a16="http://schemas.microsoft.com/office/drawing/2014/main" xmlns="" id="{B8B78A83-A1C0-4C7A-9B65-AC62738CDFE5}"/>
              </a:ext>
            </a:extLst>
          </p:cNvPr>
          <p:cNvSpPr txBox="1">
            <a:spLocks/>
          </p:cNvSpPr>
          <p:nvPr/>
        </p:nvSpPr>
        <p:spPr>
          <a:xfrm>
            <a:off x="152400" y="273160"/>
            <a:ext cx="8255145" cy="461665"/>
          </a:xfrm>
          <a:prstGeom prst="rect">
            <a:avLst/>
          </a:prstGeom>
        </p:spPr>
        <p:txBody>
          <a:bodyPr wrap="square">
            <a:spAutoFit/>
          </a:bodyPr>
          <a:lstStyle>
            <a:defPPr>
              <a:defRPr lang="en-US"/>
            </a:defPPr>
            <a:lvl1pPr marL="285750" marR="0" lvl="0" indent="-285750" fontAlgn="auto">
              <a:lnSpc>
                <a:spcPct val="100000"/>
              </a:lnSpc>
              <a:spcBef>
                <a:spcPts val="0"/>
              </a:spcBef>
              <a:spcAft>
                <a:spcPts val="0"/>
              </a:spcAft>
              <a:buClrTx/>
              <a:buSzTx/>
              <a:buFont typeface="Arial" panose="020B0604020202020204" pitchFamily="34" charset="0"/>
              <a:buChar char="•"/>
              <a:tabLst/>
              <a:defRPr kumimoji="0" sz="2400" b="1" i="0" u="none" strike="noStrike" cap="none" spc="0" normalizeH="0" baseline="0">
                <a:ln>
                  <a:noFill/>
                </a:ln>
                <a:solidFill>
                  <a:prstClr val="black"/>
                </a:solidFill>
                <a:effectLst/>
                <a:uLnTx/>
                <a:uFillTx/>
                <a:latin typeface="Montserrat" charset="0"/>
                <a:ea typeface="Montserrat" charset="0"/>
                <a:cs typeface="Montserrat" charset="0"/>
              </a:defRPr>
            </a:lvl1pPr>
          </a:lstStyle>
          <a:p>
            <a:pPr marL="0" indent="0">
              <a:buNone/>
            </a:pPr>
            <a:r>
              <a:rPr lang="en-CA" dirty="0" smtClean="0">
                <a:solidFill>
                  <a:schemeClr val="bg1"/>
                </a:solidFill>
              </a:rPr>
              <a:t>MINI CHALLENGE!</a:t>
            </a:r>
            <a:endParaRPr lang="en-CA" dirty="0">
              <a:solidFill>
                <a:schemeClr val="bg1"/>
              </a:solidFill>
            </a:endParaRPr>
          </a:p>
        </p:txBody>
      </p:sp>
      <p:sp>
        <p:nvSpPr>
          <p:cNvPr id="6" name="TextBox 5">
            <a:extLst>
              <a:ext uri="{FF2B5EF4-FFF2-40B4-BE49-F238E27FC236}">
                <a16:creationId xmlns:a16="http://schemas.microsoft.com/office/drawing/2014/main" xmlns="" id="{891974BE-D068-426A-88CF-9CD9CFA92F81}"/>
              </a:ext>
            </a:extLst>
          </p:cNvPr>
          <p:cNvSpPr txBox="1"/>
          <p:nvPr/>
        </p:nvSpPr>
        <p:spPr>
          <a:xfrm>
            <a:off x="1295400" y="1428784"/>
            <a:ext cx="9753599" cy="1569660"/>
          </a:xfrm>
          <a:prstGeom prst="rect">
            <a:avLst/>
          </a:prstGeom>
          <a:noFill/>
        </p:spPr>
        <p:txBody>
          <a:bodyPr wrap="square" rtlCol="0">
            <a:spAutoFit/>
          </a:bodyPr>
          <a:lstStyle/>
          <a:p>
            <a:r>
              <a:rPr lang="en-CA" sz="2400" b="1" i="1" dirty="0" smtClean="0">
                <a:solidFill>
                  <a:srgbClr val="FF0000"/>
                </a:solidFill>
              </a:rPr>
              <a:t>GENERATIVE PRE-TRAINED TRANSFORMER 3 (GPT-3) IS A STATE OF THE ART AI MODEL THAT IS CAPABLE OF GENERATING TEXT THAT IS INDISTINGUISHABLE FROM HUMANS. HOW MANY TRAINABLE PARAMETERS ARE PRESENT IN GPT-3?</a:t>
            </a:r>
            <a:endParaRPr lang="en-US" sz="2400" b="1" i="1" dirty="0">
              <a:solidFill>
                <a:srgbClr val="FF0000"/>
              </a:solidFill>
            </a:endParaRPr>
          </a:p>
        </p:txBody>
      </p:sp>
      <p:sp>
        <p:nvSpPr>
          <p:cNvPr id="5" name="Rectangle 4"/>
          <p:cNvSpPr/>
          <p:nvPr/>
        </p:nvSpPr>
        <p:spPr>
          <a:xfrm>
            <a:off x="1295400" y="3581400"/>
            <a:ext cx="8991600" cy="2585323"/>
          </a:xfrm>
          <a:prstGeom prst="rect">
            <a:avLst/>
          </a:prstGeom>
        </p:spPr>
        <p:txBody>
          <a:bodyPr wrap="square">
            <a:spAutoFit/>
          </a:bodyPr>
          <a:lstStyle/>
          <a:p>
            <a:r>
              <a:rPr lang="en-CA" dirty="0" smtClean="0">
                <a:solidFill>
                  <a:schemeClr val="bg1"/>
                </a:solidFill>
              </a:rPr>
              <a:t>READING MATERIALS:</a:t>
            </a:r>
          </a:p>
          <a:p>
            <a:pPr marL="285750" indent="-285750">
              <a:buFont typeface="Arial" panose="020B0604020202020204" pitchFamily="34" charset="0"/>
              <a:buChar char="•"/>
            </a:pPr>
            <a:r>
              <a:rPr lang="en-CA" dirty="0" smtClean="0">
                <a:solidFill>
                  <a:schemeClr val="bg1"/>
                </a:solidFill>
                <a:hlinkClick r:id="rId4"/>
              </a:rPr>
              <a:t>https</a:t>
            </a:r>
            <a:r>
              <a:rPr lang="en-CA" dirty="0">
                <a:solidFill>
                  <a:schemeClr val="bg1"/>
                </a:solidFill>
                <a:hlinkClick r:id="rId4"/>
              </a:rPr>
              <a:t>://syncedreview.com/2020/05/29/openai-unveils-175-billion-parameter-gpt-3-language-model</a:t>
            </a:r>
            <a:r>
              <a:rPr lang="en-CA" dirty="0" smtClean="0">
                <a:solidFill>
                  <a:schemeClr val="bg1"/>
                </a:solidFill>
                <a:hlinkClick r:id="rId4"/>
              </a:rPr>
              <a:t>/</a:t>
            </a:r>
            <a:endParaRPr lang="en-CA" dirty="0" smtClean="0">
              <a:solidFill>
                <a:schemeClr val="bg1"/>
              </a:solidFill>
            </a:endParaRPr>
          </a:p>
          <a:p>
            <a:pPr marL="285750" indent="-285750">
              <a:buFont typeface="Arial" panose="020B0604020202020204" pitchFamily="34" charset="0"/>
              <a:buChar char="•"/>
            </a:pPr>
            <a:endParaRPr lang="en-CA" dirty="0" smtClean="0">
              <a:solidFill>
                <a:schemeClr val="bg1"/>
              </a:solidFill>
            </a:endParaRPr>
          </a:p>
          <a:p>
            <a:pPr marL="285750" indent="-285750">
              <a:buFont typeface="Arial" panose="020B0604020202020204" pitchFamily="34" charset="0"/>
              <a:buChar char="•"/>
            </a:pPr>
            <a:r>
              <a:rPr lang="en-CA" dirty="0">
                <a:solidFill>
                  <a:schemeClr val="bg1"/>
                </a:solidFill>
                <a:hlinkClick r:id="rId5"/>
              </a:rPr>
              <a:t>https://en.wikipedia.org/wiki/GPT-3#:~:text=GPT%2D3's%20full%20version%20has,of%20pre%2Dtrained%20language%20representations</a:t>
            </a:r>
            <a:r>
              <a:rPr lang="en-CA" dirty="0" smtClean="0">
                <a:solidFill>
                  <a:schemeClr val="bg1"/>
                </a:solidFill>
              </a:rPr>
              <a:t>.</a:t>
            </a:r>
          </a:p>
          <a:p>
            <a:pPr marL="285750" indent="-285750">
              <a:buFont typeface="Arial" panose="020B0604020202020204" pitchFamily="34" charset="0"/>
              <a:buChar char="•"/>
            </a:pPr>
            <a:endParaRPr lang="en-CA" dirty="0" smtClean="0">
              <a:solidFill>
                <a:schemeClr val="bg1"/>
              </a:solidFill>
            </a:endParaRP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1701101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xmlns="" id="{0F9D04B7-03C9-4895-84F6-D6380FD573A6}"/>
              </a:ext>
            </a:extLst>
          </p:cNvPr>
          <p:cNvSpPr txBox="1"/>
          <p:nvPr/>
        </p:nvSpPr>
        <p:spPr>
          <a:xfrm>
            <a:off x="685800" y="1981200"/>
            <a:ext cx="5562600" cy="2308324"/>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UNDER THE HOOD #2: HOW DO ARTIFICIAL NEURAL NETWORKS TRAIN?</a:t>
            </a:r>
            <a:r>
              <a:rPr lang="en-CA" sz="3600" b="0" dirty="0">
                <a:solidFill>
                  <a:srgbClr val="FF0000"/>
                </a:solidFill>
              </a:rPr>
              <a:t> </a:t>
            </a:r>
            <a:endParaRPr lang="en-CA" sz="3600" b="0" dirty="0"/>
          </a:p>
        </p:txBody>
      </p:sp>
      <p:sp>
        <p:nvSpPr>
          <p:cNvPr id="6" name="Rectangle: Rounded Corners 5">
            <a:extLst>
              <a:ext uri="{FF2B5EF4-FFF2-40B4-BE49-F238E27FC236}">
                <a16:creationId xmlns:a16="http://schemas.microsoft.com/office/drawing/2014/main" xmlns="" id="{E1AFD464-5B32-46D7-A9E9-A6FBA1CDB44B}"/>
              </a:ext>
            </a:extLst>
          </p:cNvPr>
          <p:cNvSpPr/>
          <p:nvPr/>
        </p:nvSpPr>
        <p:spPr>
          <a:xfrm>
            <a:off x="838200" y="4727396"/>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A909144B-8143-4323-ABC9-8F9F1015D49C}"/>
              </a:ext>
            </a:extLst>
          </p:cNvPr>
          <p:cNvSpPr/>
          <p:nvPr/>
        </p:nvSpPr>
        <p:spPr>
          <a:xfrm>
            <a:off x="838200" y="4724400"/>
            <a:ext cx="365760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5C2BE2C9-A835-4B01-AD1F-7AAF0812D7A3}"/>
              </a:ext>
            </a:extLst>
          </p:cNvPr>
          <p:cNvSpPr txBox="1"/>
          <p:nvPr/>
        </p:nvSpPr>
        <p:spPr>
          <a:xfrm>
            <a:off x="762000" y="5142289"/>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xmlns="" id="{A0B45CCC-95A7-4FE0-850B-7A7C2A313BCC}"/>
              </a:ext>
            </a:extLst>
          </p:cNvPr>
          <p:cNvSpPr txBox="1"/>
          <p:nvPr/>
        </p:nvSpPr>
        <p:spPr>
          <a:xfrm>
            <a:off x="6248400" y="5142289"/>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xmlns="" id="{5C4627B3-D251-47C4-A548-F49F42417596}"/>
              </a:ext>
            </a:extLst>
          </p:cNvPr>
          <p:cNvSpPr/>
          <p:nvPr/>
        </p:nvSpPr>
        <p:spPr>
          <a:xfrm>
            <a:off x="4343400" y="5019197"/>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900745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72EACFBE-98EC-4C96-89FC-B852F3EAB95B}"/>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13" name="Picture 12">
            <a:extLst>
              <a:ext uri="{FF2B5EF4-FFF2-40B4-BE49-F238E27FC236}">
                <a16:creationId xmlns:a16="http://schemas.microsoft.com/office/drawing/2014/main" xmlns="" id="{2E00B7DC-C5F9-4FC2-95E6-87D5BB68A60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4" name="Прямоугольник 4">
            <a:extLst>
              <a:ext uri="{FF2B5EF4-FFF2-40B4-BE49-F238E27FC236}">
                <a16:creationId xmlns:a16="http://schemas.microsoft.com/office/drawing/2014/main" xmlns="" id="{B60C60B0-3444-9140-9E54-468F1253AF9E}"/>
              </a:ext>
            </a:extLst>
          </p:cNvPr>
          <p:cNvSpPr/>
          <p:nvPr/>
        </p:nvSpPr>
        <p:spPr>
          <a:xfrm>
            <a:off x="137833" y="177510"/>
            <a:ext cx="10051847" cy="584775"/>
          </a:xfrm>
          <a:prstGeom prst="rect">
            <a:avLst/>
          </a:prstGeom>
        </p:spPr>
        <p:txBody>
          <a:bodyPr wrap="square">
            <a:spAutoFit/>
          </a:bodyPr>
          <a:lstStyle/>
          <a:p>
            <a:r>
              <a:rPr lang="en-US" sz="2400" b="1" dirty="0">
                <a:solidFill>
                  <a:schemeClr val="bg1"/>
                </a:solidFill>
                <a:latin typeface="Montserrat" charset="0"/>
              </a:rPr>
              <a:t>TRAINING Vs. TESTING DATASET</a:t>
            </a:r>
            <a:endParaRPr lang="ru-RU" sz="2400" b="1" dirty="0">
              <a:solidFill>
                <a:schemeClr val="bg1"/>
              </a:solidFill>
            </a:endParaRPr>
          </a:p>
        </p:txBody>
      </p:sp>
      <p:sp>
        <p:nvSpPr>
          <p:cNvPr id="5" name="Rectangle 4">
            <a:extLst>
              <a:ext uri="{FF2B5EF4-FFF2-40B4-BE49-F238E27FC236}">
                <a16:creationId xmlns:a16="http://schemas.microsoft.com/office/drawing/2014/main" xmlns="" id="{FB89B610-E8DF-B140-A553-831D6D74F15D}"/>
              </a:ext>
            </a:extLst>
          </p:cNvPr>
          <p:cNvSpPr/>
          <p:nvPr/>
        </p:nvSpPr>
        <p:spPr>
          <a:xfrm>
            <a:off x="137832" y="1257858"/>
            <a:ext cx="11520767" cy="923330"/>
          </a:xfrm>
          <a:prstGeom prst="rect">
            <a:avLst/>
          </a:prstGeom>
        </p:spPr>
        <p:txBody>
          <a:bodyPr wrap="square">
            <a:spAutoFit/>
          </a:bodyPr>
          <a:lstStyle/>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Data set is generally divided into 80% for training and 20% for testing (numbers may vary).</a:t>
            </a:r>
          </a:p>
          <a:p>
            <a:pPr marL="800100" lvl="1" indent="-342900">
              <a:buFont typeface="+mj-lt"/>
              <a:buAutoNum type="arabicPeriod"/>
            </a:pPr>
            <a:r>
              <a:rPr lang="en-CA" dirty="0">
                <a:solidFill>
                  <a:schemeClr val="bg1"/>
                </a:solidFill>
                <a:latin typeface="Montserrat" charset="0"/>
                <a:ea typeface="Montserrat" charset="0"/>
                <a:cs typeface="Montserrat" charset="0"/>
              </a:rPr>
              <a:t>Training set: used for training the model (i.e.: weights update). </a:t>
            </a:r>
          </a:p>
          <a:p>
            <a:pPr marL="800100" lvl="1" indent="-342900">
              <a:buFont typeface="+mj-lt"/>
              <a:buAutoNum type="arabicPeriod"/>
            </a:pPr>
            <a:r>
              <a:rPr lang="en-CA" dirty="0">
                <a:solidFill>
                  <a:schemeClr val="bg1"/>
                </a:solidFill>
                <a:latin typeface="Montserrat" charset="0"/>
                <a:ea typeface="Montserrat" charset="0"/>
                <a:cs typeface="Montserrat" charset="0"/>
              </a:rPr>
              <a:t>Testing set: used for testing trained network.</a:t>
            </a:r>
          </a:p>
        </p:txBody>
      </p:sp>
      <p:sp>
        <p:nvSpPr>
          <p:cNvPr id="2" name="Rectangle 1"/>
          <p:cNvSpPr/>
          <p:nvPr/>
        </p:nvSpPr>
        <p:spPr>
          <a:xfrm>
            <a:off x="4267200" y="2438400"/>
            <a:ext cx="2743847" cy="3923680"/>
          </a:xfrm>
          <a:prstGeom prst="rect">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TRAINING DATASET</a:t>
            </a:r>
          </a:p>
          <a:p>
            <a:pPr algn="ctr"/>
            <a:r>
              <a:rPr lang="en-CA" sz="2400" dirty="0"/>
              <a:t>80%</a:t>
            </a:r>
          </a:p>
        </p:txBody>
      </p:sp>
      <p:sp>
        <p:nvSpPr>
          <p:cNvPr id="6" name="Rectangle 5"/>
          <p:cNvSpPr/>
          <p:nvPr/>
        </p:nvSpPr>
        <p:spPr>
          <a:xfrm>
            <a:off x="4267200" y="5355203"/>
            <a:ext cx="2743847" cy="1048371"/>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TESTING DATASET</a:t>
            </a:r>
          </a:p>
          <a:p>
            <a:pPr algn="ctr"/>
            <a:r>
              <a:rPr lang="en-CA" sz="2400" dirty="0"/>
              <a:t>20%</a:t>
            </a:r>
          </a:p>
        </p:txBody>
      </p:sp>
    </p:spTree>
    <p:extLst>
      <p:ext uri="{BB962C8B-B14F-4D97-AF65-F5344CB8AC3E}">
        <p14:creationId xmlns:p14="http://schemas.microsoft.com/office/powerpoint/2010/main" val="12238346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xmlns="" id="{0F9D04B7-03C9-4895-84F6-D6380FD573A6}"/>
              </a:ext>
            </a:extLst>
          </p:cNvPr>
          <p:cNvSpPr txBox="1"/>
          <p:nvPr/>
        </p:nvSpPr>
        <p:spPr>
          <a:xfrm>
            <a:off x="685800" y="2057400"/>
            <a:ext cx="5181600" cy="1200329"/>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THE RISE OF AI IN HEALTHCARE</a:t>
            </a:r>
            <a:endParaRPr lang="en-US" sz="3600" b="0" dirty="0"/>
          </a:p>
        </p:txBody>
      </p:sp>
      <p:sp>
        <p:nvSpPr>
          <p:cNvPr id="2" name="Rectangle: Rounded Corners 1">
            <a:extLst>
              <a:ext uri="{FF2B5EF4-FFF2-40B4-BE49-F238E27FC236}">
                <a16:creationId xmlns:a16="http://schemas.microsoft.com/office/drawing/2014/main" xmlns="" id="{FB0CD467-8949-4053-B305-E9928338CA1A}"/>
              </a:ext>
            </a:extLst>
          </p:cNvPr>
          <p:cNvSpPr/>
          <p:nvPr/>
        </p:nvSpPr>
        <p:spPr>
          <a:xfrm>
            <a:off x="818663" y="3467165"/>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xmlns="" id="{86ED4FCB-846C-45A9-89F8-CCB14B9D82F6}"/>
              </a:ext>
            </a:extLst>
          </p:cNvPr>
          <p:cNvSpPr/>
          <p:nvPr/>
        </p:nvSpPr>
        <p:spPr>
          <a:xfrm>
            <a:off x="818663" y="3464169"/>
            <a:ext cx="175260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848E24CF-EF4E-4CC2-A423-53E0FCDB21D1}"/>
              </a:ext>
            </a:extLst>
          </p:cNvPr>
          <p:cNvSpPr txBox="1"/>
          <p:nvPr/>
        </p:nvSpPr>
        <p:spPr>
          <a:xfrm>
            <a:off x="742463" y="3882058"/>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7" name="TextBox 6">
            <a:extLst>
              <a:ext uri="{FF2B5EF4-FFF2-40B4-BE49-F238E27FC236}">
                <a16:creationId xmlns:a16="http://schemas.microsoft.com/office/drawing/2014/main" xmlns="" id="{8AB45610-4813-473C-8D40-4A83F4CF2620}"/>
              </a:ext>
            </a:extLst>
          </p:cNvPr>
          <p:cNvSpPr txBox="1"/>
          <p:nvPr/>
        </p:nvSpPr>
        <p:spPr>
          <a:xfrm>
            <a:off x="6228863" y="3882058"/>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8" name="Isosceles Triangle 7">
            <a:extLst>
              <a:ext uri="{FF2B5EF4-FFF2-40B4-BE49-F238E27FC236}">
                <a16:creationId xmlns:a16="http://schemas.microsoft.com/office/drawing/2014/main" xmlns="" id="{42AF78A1-D87E-43CD-90B8-1997401C53B1}"/>
              </a:ext>
            </a:extLst>
          </p:cNvPr>
          <p:cNvSpPr/>
          <p:nvPr/>
        </p:nvSpPr>
        <p:spPr>
          <a:xfrm>
            <a:off x="2395417" y="3721289"/>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76227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xmlns="" id="{C02A7969-2CCF-4B8E-8C0B-79C2DBAFD869}"/>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647" y="0"/>
            <a:ext cx="12192647" cy="5196495"/>
          </a:xfrm>
          <a:prstGeom prst="rect">
            <a:avLst/>
          </a:prstGeom>
        </p:spPr>
      </p:pic>
      <p:sp>
        <p:nvSpPr>
          <p:cNvPr id="42" name="Rectangle 41">
            <a:extLst>
              <a:ext uri="{FF2B5EF4-FFF2-40B4-BE49-F238E27FC236}">
                <a16:creationId xmlns:a16="http://schemas.microsoft.com/office/drawing/2014/main" xmlns="" id="{DCE4070A-9BF1-4B67-A8CA-6D7266CAFEC6}"/>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2" name="Прямоугольник 4"/>
          <p:cNvSpPr/>
          <p:nvPr/>
        </p:nvSpPr>
        <p:spPr>
          <a:xfrm>
            <a:off x="243464" y="197732"/>
            <a:ext cx="12175089" cy="584775"/>
          </a:xfrm>
          <a:prstGeom prst="rect">
            <a:avLst/>
          </a:prstGeom>
        </p:spPr>
        <p:txBody>
          <a:bodyPr wrap="square">
            <a:spAutoFit/>
          </a:bodyPr>
          <a:lstStyle/>
          <a:p>
            <a:r>
              <a:rPr lang="en-US" sz="2400" b="1" dirty="0">
                <a:solidFill>
                  <a:schemeClr val="bg1"/>
                </a:solidFill>
                <a:latin typeface="Montserrat" charset="0"/>
              </a:rPr>
              <a:t>ANNs TRAINING &amp; TESTING PROCESSES </a:t>
            </a:r>
            <a:endParaRPr lang="ru-RU" sz="2400" b="1" dirty="0">
              <a:solidFill>
                <a:schemeClr val="bg1"/>
              </a:solidFill>
            </a:endParaRPr>
          </a:p>
        </p:txBody>
      </p:sp>
      <p:sp>
        <p:nvSpPr>
          <p:cNvPr id="10" name="TextBox 9"/>
          <p:cNvSpPr txBox="1"/>
          <p:nvPr/>
        </p:nvSpPr>
        <p:spPr>
          <a:xfrm>
            <a:off x="-353669" y="2798354"/>
            <a:ext cx="2757100" cy="369332"/>
          </a:xfrm>
          <a:prstGeom prst="rect">
            <a:avLst/>
          </a:prstGeom>
          <a:noFill/>
        </p:spPr>
        <p:txBody>
          <a:bodyPr wrap="square" rtlCol="0">
            <a:spAutoFit/>
          </a:bodyPr>
          <a:lstStyle/>
          <a:p>
            <a:pPr algn="ctr"/>
            <a:r>
              <a:rPr lang="en-CA" b="1" i="1" dirty="0">
                <a:solidFill>
                  <a:schemeClr val="bg1"/>
                </a:solidFill>
                <a:latin typeface="Calibri" pitchFamily="34" charset="0"/>
                <a:cs typeface="Calibri" pitchFamily="34" charset="0"/>
              </a:rPr>
              <a:t>Training input “X”</a:t>
            </a:r>
          </a:p>
        </p:txBody>
      </p:sp>
      <p:grpSp>
        <p:nvGrpSpPr>
          <p:cNvPr id="11" name="Group 10"/>
          <p:cNvGrpSpPr/>
          <p:nvPr/>
        </p:nvGrpSpPr>
        <p:grpSpPr>
          <a:xfrm>
            <a:off x="5541023" y="2542044"/>
            <a:ext cx="1218650" cy="2304256"/>
            <a:chOff x="5004048" y="2204864"/>
            <a:chExt cx="1218650" cy="2304256"/>
          </a:xfrm>
        </p:grpSpPr>
        <p:sp>
          <p:nvSpPr>
            <p:cNvPr id="12" name="Left Brace 11"/>
            <p:cNvSpPr/>
            <p:nvPr/>
          </p:nvSpPr>
          <p:spPr>
            <a:xfrm rot="10800000">
              <a:off x="5004048" y="2204864"/>
              <a:ext cx="216024" cy="2304256"/>
            </a:xfrm>
            <a:prstGeom prst="leftBrace">
              <a:avLst>
                <a:gd name="adj1" fmla="val 200000"/>
                <a:gd name="adj2" fmla="val 50000"/>
              </a:avLst>
            </a:prstGeom>
            <a:noFill/>
            <a:ln w="41275" cap="rnd">
              <a:bevel/>
            </a:ln>
            <a:effectLst>
              <a:outerShdw blurRad="127000" dist="38100" dir="10680000" sx="98000" sy="98000" algn="ctr" rotWithShape="0">
                <a:srgbClr val="000000">
                  <a:alpha val="86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chemeClr val="bg1"/>
                </a:solidFill>
                <a:latin typeface="Calibri" pitchFamily="34" charset="0"/>
                <a:cs typeface="Calibri" pitchFamily="34" charset="0"/>
              </a:endParaRPr>
            </a:p>
          </p:txBody>
        </p:sp>
        <p:grpSp>
          <p:nvGrpSpPr>
            <p:cNvPr id="13" name="Group 12"/>
            <p:cNvGrpSpPr/>
            <p:nvPr/>
          </p:nvGrpSpPr>
          <p:grpSpPr>
            <a:xfrm>
              <a:off x="5187030" y="2518803"/>
              <a:ext cx="1035668" cy="860492"/>
              <a:chOff x="4897913" y="2114675"/>
              <a:chExt cx="1206311" cy="995384"/>
            </a:xfrm>
          </p:grpSpPr>
          <p:sp>
            <p:nvSpPr>
              <p:cNvPr id="14" name="Right Arrow 13"/>
              <p:cNvSpPr/>
              <p:nvPr/>
            </p:nvSpPr>
            <p:spPr>
              <a:xfrm>
                <a:off x="4982979" y="3056663"/>
                <a:ext cx="983081" cy="52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latin typeface="Calibri" pitchFamily="34" charset="0"/>
                  <a:cs typeface="Calibri" pitchFamily="34" charset="0"/>
                </a:endParaRPr>
              </a:p>
            </p:txBody>
          </p:sp>
          <mc:AlternateContent xmlns:mc="http://schemas.openxmlformats.org/markup-compatibility/2006">
            <mc:Choice xmlns:a14="http://schemas.microsoft.com/office/drawing/2010/main" Requires="a14">
              <p:sp>
                <p:nvSpPr>
                  <p:cNvPr id="15" name="TextBox 14"/>
                  <p:cNvSpPr txBox="1"/>
                  <p:nvPr/>
                </p:nvSpPr>
                <p:spPr>
                  <a:xfrm>
                    <a:off x="4897913" y="2114675"/>
                    <a:ext cx="1206311" cy="995384"/>
                  </a:xfrm>
                  <a:prstGeom prst="rect">
                    <a:avLst/>
                  </a:prstGeom>
                  <a:noFill/>
                </p:spPr>
                <p:txBody>
                  <a:bodyPr wrap="none" rtlCol="0">
                    <a:spAutoFit/>
                  </a:bodyPr>
                  <a:lstStyle/>
                  <a:p>
                    <a:pPr algn="ctr"/>
                    <a:r>
                      <a:rPr lang="en-CA" sz="1600" b="1" i="1" dirty="0">
                        <a:solidFill>
                          <a:schemeClr val="bg1"/>
                        </a:solidFill>
                        <a:latin typeface="Calibri" pitchFamily="34" charset="0"/>
                        <a:cs typeface="Calibri" pitchFamily="34" charset="0"/>
                      </a:rPr>
                      <a:t>Predicted </a:t>
                    </a:r>
                  </a:p>
                  <a:p>
                    <a:pPr algn="ctr"/>
                    <a:r>
                      <a:rPr lang="en-CA" sz="1600" b="1" i="1" dirty="0">
                        <a:solidFill>
                          <a:schemeClr val="bg1"/>
                        </a:solidFill>
                        <a:latin typeface="Calibri" pitchFamily="34" charset="0"/>
                        <a:cs typeface="Calibri" pitchFamily="34" charset="0"/>
                      </a:rPr>
                      <a:t>Output</a:t>
                    </a:r>
                  </a:p>
                  <a:p>
                    <a:pPr algn="ctr"/>
                    <a:r>
                      <a:rPr lang="en-CA" sz="1600" b="1" dirty="0" smtClean="0">
                        <a:solidFill>
                          <a:schemeClr val="bg1"/>
                        </a:solidFill>
                        <a:cs typeface="Calibri" pitchFamily="34" charset="0"/>
                      </a:rPr>
                      <a:t>“</a:t>
                    </a:r>
                    <a14:m>
                      <m:oMath xmlns:m="http://schemas.openxmlformats.org/officeDocument/2006/math">
                        <m:acc>
                          <m:accPr>
                            <m:chr m:val="̂"/>
                            <m:ctrlPr>
                              <a:rPr lang="en-CA" sz="1600" b="1" i="1" smtClean="0">
                                <a:solidFill>
                                  <a:schemeClr val="bg1"/>
                                </a:solidFill>
                                <a:latin typeface="Cambria Math" panose="02040503050406030204" pitchFamily="18" charset="0"/>
                                <a:cs typeface="Calibri" pitchFamily="34" charset="0"/>
                              </a:rPr>
                            </m:ctrlPr>
                          </m:accPr>
                          <m:e>
                            <m:r>
                              <a:rPr lang="en-CA" sz="1600" b="1" i="1" smtClean="0">
                                <a:solidFill>
                                  <a:schemeClr val="bg1"/>
                                </a:solidFill>
                                <a:latin typeface="Cambria Math" panose="02040503050406030204" pitchFamily="18" charset="0"/>
                                <a:cs typeface="Calibri" pitchFamily="34" charset="0"/>
                              </a:rPr>
                              <m:t>𝒀</m:t>
                            </m:r>
                          </m:e>
                        </m:acc>
                      </m:oMath>
                    </a14:m>
                    <a:r>
                      <a:rPr lang="en-CA" sz="1600" b="1" i="1" dirty="0" smtClean="0">
                        <a:solidFill>
                          <a:schemeClr val="bg1"/>
                        </a:solidFill>
                        <a:latin typeface="Calibri" pitchFamily="34" charset="0"/>
                        <a:cs typeface="Calibri" pitchFamily="34" charset="0"/>
                      </a:rPr>
                      <a:t>”=CAT</a:t>
                    </a:r>
                    <a:endParaRPr lang="en-CA" sz="1600" b="1" i="1" dirty="0">
                      <a:solidFill>
                        <a:schemeClr val="bg1"/>
                      </a:solidFill>
                      <a:latin typeface="Calibri" pitchFamily="34" charset="0"/>
                      <a:cs typeface="Calibri" pitchFamily="34" charset="0"/>
                    </a:endParaRPr>
                  </a:p>
                </p:txBody>
              </p:sp>
            </mc:Choice>
            <mc:Fallback>
              <p:sp>
                <p:nvSpPr>
                  <p:cNvPr id="15" name="TextBox 14"/>
                  <p:cNvSpPr txBox="1">
                    <a:spLocks noRot="1" noChangeAspect="1" noMove="1" noResize="1" noEditPoints="1" noAdjustHandles="1" noChangeArrowheads="1" noChangeShapeType="1" noTextEdit="1"/>
                  </p:cNvSpPr>
                  <p:nvPr/>
                </p:nvSpPr>
                <p:spPr>
                  <a:xfrm>
                    <a:off x="4897913" y="2114675"/>
                    <a:ext cx="1206311" cy="995384"/>
                  </a:xfrm>
                  <a:prstGeom prst="rect">
                    <a:avLst/>
                  </a:prstGeom>
                  <a:blipFill rotWithShape="0">
                    <a:blip r:embed="rId4"/>
                    <a:stretch>
                      <a:fillRect l="-2941" t="-2128" r="-2353" b="-6383"/>
                    </a:stretch>
                  </a:blipFill>
                </p:spPr>
                <p:txBody>
                  <a:bodyPr/>
                  <a:lstStyle/>
                  <a:p>
                    <a:r>
                      <a:rPr lang="en-CA">
                        <a:noFill/>
                      </a:rPr>
                      <a:t> </a:t>
                    </a:r>
                  </a:p>
                </p:txBody>
              </p:sp>
            </mc:Fallback>
          </mc:AlternateContent>
        </p:grpSp>
      </p:grpSp>
      <p:sp>
        <p:nvSpPr>
          <p:cNvPr id="16" name="Rectangle 15"/>
          <p:cNvSpPr/>
          <p:nvPr/>
        </p:nvSpPr>
        <p:spPr>
          <a:xfrm>
            <a:off x="6964733" y="2923673"/>
            <a:ext cx="2431863" cy="584775"/>
          </a:xfrm>
          <a:prstGeom prst="rect">
            <a:avLst/>
          </a:prstGeom>
        </p:spPr>
        <p:txBody>
          <a:bodyPr wrap="square">
            <a:spAutoFit/>
          </a:bodyPr>
          <a:lstStyle/>
          <a:p>
            <a:pPr marL="109728" algn="ctr">
              <a:spcBef>
                <a:spcPts val="400"/>
              </a:spcBef>
              <a:buClr>
                <a:srgbClr val="2DA2BF"/>
              </a:buClr>
              <a:buSzPct val="68000"/>
            </a:pPr>
            <a:r>
              <a:rPr lang="en-CA" sz="1600" b="1" i="1" dirty="0">
                <a:solidFill>
                  <a:schemeClr val="bg1"/>
                </a:solidFill>
                <a:latin typeface="Calibri" pitchFamily="34" charset="0"/>
                <a:cs typeface="Calibri" pitchFamily="34" charset="0"/>
              </a:rPr>
              <a:t>Desired (True) Output “Y”= DOG</a:t>
            </a:r>
          </a:p>
        </p:txBody>
      </p:sp>
      <mc:AlternateContent xmlns:mc="http://schemas.openxmlformats.org/markup-compatibility/2006">
        <mc:Choice xmlns:a14="http://schemas.microsoft.com/office/drawing/2010/main" Requires="a14">
          <p:sp>
            <p:nvSpPr>
              <p:cNvPr id="19" name="TextBox 18"/>
              <p:cNvSpPr txBox="1"/>
              <p:nvPr/>
            </p:nvSpPr>
            <p:spPr>
              <a:xfrm>
                <a:off x="7025168" y="5067717"/>
                <a:ext cx="2371428" cy="345223"/>
              </a:xfrm>
              <a:prstGeom prst="rect">
                <a:avLst/>
              </a:prstGeom>
              <a:noFill/>
            </p:spPr>
            <p:txBody>
              <a:bodyPr wrap="square" rtlCol="0">
                <a:spAutoFit/>
              </a:bodyPr>
              <a:lstStyle/>
              <a:p>
                <a:r>
                  <a:rPr lang="en-CA" sz="1600" b="1" i="1" dirty="0" smtClean="0">
                    <a:solidFill>
                      <a:schemeClr val="bg1"/>
                    </a:solidFill>
                    <a:latin typeface="Calibri" pitchFamily="34" charset="0"/>
                    <a:cs typeface="Calibri" pitchFamily="34" charset="0"/>
                  </a:rPr>
                  <a:t>Error = </a:t>
                </a:r>
                <a14:m>
                  <m:oMath xmlns:m="http://schemas.openxmlformats.org/officeDocument/2006/math">
                    <m:acc>
                      <m:accPr>
                        <m:chr m:val="̂"/>
                        <m:ctrlPr>
                          <a:rPr lang="en-CA" sz="1600" b="1" i="1">
                            <a:solidFill>
                              <a:schemeClr val="bg1"/>
                            </a:solidFill>
                            <a:latin typeface="Cambria Math" panose="02040503050406030204" pitchFamily="18" charset="0"/>
                            <a:cs typeface="Calibri" pitchFamily="34" charset="0"/>
                          </a:rPr>
                        </m:ctrlPr>
                      </m:accPr>
                      <m:e>
                        <m:r>
                          <a:rPr lang="en-CA" sz="1600" b="1" i="1">
                            <a:solidFill>
                              <a:schemeClr val="bg1"/>
                            </a:solidFill>
                            <a:latin typeface="Cambria Math" panose="02040503050406030204" pitchFamily="18" charset="0"/>
                            <a:cs typeface="Calibri" pitchFamily="34" charset="0"/>
                          </a:rPr>
                          <m:t>𝒀</m:t>
                        </m:r>
                      </m:e>
                    </m:acc>
                    <m:r>
                      <a:rPr lang="en-CA" sz="1600" b="1" i="1" smtClean="0">
                        <a:solidFill>
                          <a:schemeClr val="bg1"/>
                        </a:solidFill>
                        <a:latin typeface="Cambria Math" panose="02040503050406030204" pitchFamily="18" charset="0"/>
                        <a:cs typeface="Calibri" pitchFamily="34" charset="0"/>
                      </a:rPr>
                      <m:t>−</m:t>
                    </m:r>
                    <m:r>
                      <a:rPr lang="en-CA" sz="1600" b="1" i="1" smtClean="0">
                        <a:solidFill>
                          <a:schemeClr val="bg1"/>
                        </a:solidFill>
                        <a:latin typeface="Cambria Math" panose="02040503050406030204" pitchFamily="18" charset="0"/>
                        <a:cs typeface="Calibri" pitchFamily="34" charset="0"/>
                      </a:rPr>
                      <m:t>𝒀</m:t>
                    </m:r>
                  </m:oMath>
                </a14:m>
                <a:r>
                  <a:rPr lang="en-CA" sz="1600" b="1" i="1" dirty="0" smtClean="0">
                    <a:solidFill>
                      <a:schemeClr val="bg1"/>
                    </a:solidFill>
                    <a:latin typeface="Calibri" pitchFamily="34" charset="0"/>
                    <a:cs typeface="Calibri" pitchFamily="34" charset="0"/>
                  </a:rPr>
                  <a:t>= CAT – DOG</a:t>
                </a:r>
                <a:endParaRPr lang="en-CA" sz="1600" b="1" i="1" dirty="0">
                  <a:solidFill>
                    <a:schemeClr val="bg1"/>
                  </a:solidFill>
                  <a:latin typeface="Calibri" pitchFamily="34" charset="0"/>
                  <a:cs typeface="Calibri" pitchFamily="34" charset="0"/>
                </a:endParaRPr>
              </a:p>
            </p:txBody>
          </p:sp>
        </mc:Choice>
        <mc:Fallback>
          <p:sp>
            <p:nvSpPr>
              <p:cNvPr id="19" name="TextBox 18"/>
              <p:cNvSpPr txBox="1">
                <a:spLocks noRot="1" noChangeAspect="1" noMove="1" noResize="1" noEditPoints="1" noAdjustHandles="1" noChangeArrowheads="1" noChangeShapeType="1" noTextEdit="1"/>
              </p:cNvSpPr>
              <p:nvPr/>
            </p:nvSpPr>
            <p:spPr>
              <a:xfrm>
                <a:off x="7025168" y="5067717"/>
                <a:ext cx="2371428" cy="345223"/>
              </a:xfrm>
              <a:prstGeom prst="rect">
                <a:avLst/>
              </a:prstGeom>
              <a:blipFill rotWithShape="0">
                <a:blip r:embed="rId5"/>
                <a:stretch>
                  <a:fillRect l="-1285" t="-1754" r="-257" b="-22807"/>
                </a:stretch>
              </a:blipFill>
            </p:spPr>
            <p:txBody>
              <a:bodyPr/>
              <a:lstStyle/>
              <a:p>
                <a:r>
                  <a:rPr lang="en-CA">
                    <a:noFill/>
                  </a:rPr>
                  <a:t> </a:t>
                </a:r>
              </a:p>
            </p:txBody>
          </p:sp>
        </mc:Fallback>
      </mc:AlternateContent>
      <p:sp>
        <p:nvSpPr>
          <p:cNvPr id="20" name="TextBox 19"/>
          <p:cNvSpPr txBox="1"/>
          <p:nvPr/>
        </p:nvSpPr>
        <p:spPr>
          <a:xfrm>
            <a:off x="3696946" y="5597738"/>
            <a:ext cx="2613088" cy="369332"/>
          </a:xfrm>
          <a:prstGeom prst="rect">
            <a:avLst/>
          </a:prstGeom>
          <a:noFill/>
        </p:spPr>
        <p:txBody>
          <a:bodyPr wrap="none" rtlCol="0">
            <a:spAutoFit/>
          </a:bodyPr>
          <a:lstStyle/>
          <a:p>
            <a:r>
              <a:rPr lang="en-CA" i="1" dirty="0">
                <a:solidFill>
                  <a:schemeClr val="bg1"/>
                </a:solidFill>
                <a:latin typeface="Calibri" pitchFamily="34" charset="0"/>
                <a:cs typeface="Calibri" pitchFamily="34" charset="0"/>
              </a:rPr>
              <a:t>Update Network Weights</a:t>
            </a:r>
          </a:p>
        </p:txBody>
      </p:sp>
      <p:sp>
        <p:nvSpPr>
          <p:cNvPr id="24" name="Left Brace 23"/>
          <p:cNvSpPr/>
          <p:nvPr/>
        </p:nvSpPr>
        <p:spPr>
          <a:xfrm>
            <a:off x="2372671" y="2470036"/>
            <a:ext cx="288032" cy="2304256"/>
          </a:xfrm>
          <a:prstGeom prst="leftBrace">
            <a:avLst>
              <a:gd name="adj1" fmla="val 176727"/>
              <a:gd name="adj2" fmla="val 50000"/>
            </a:avLst>
          </a:prstGeom>
          <a:noFill/>
          <a:ln w="41275" cap="rnd">
            <a:bevel/>
          </a:ln>
          <a:effectLst>
            <a:outerShdw blurRad="127000" dist="38100" dir="10680000" sx="98000" sy="98000" algn="ctr" rotWithShape="0">
              <a:srgbClr val="000000">
                <a:alpha val="86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prstClr val="black"/>
              </a:solidFill>
              <a:latin typeface="Calibri" pitchFamily="34" charset="0"/>
              <a:cs typeface="Calibri" pitchFamily="34" charset="0"/>
            </a:endParaRPr>
          </a:p>
        </p:txBody>
      </p:sp>
      <p:pic>
        <p:nvPicPr>
          <p:cNvPr id="25" name="Picture 4"/>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20732" y="1122574"/>
            <a:ext cx="3046627" cy="227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
          <p:cNvSpPr txBox="1">
            <a:spLocks/>
          </p:cNvSpPr>
          <p:nvPr/>
        </p:nvSpPr>
        <p:spPr>
          <a:xfrm>
            <a:off x="99569" y="490561"/>
            <a:ext cx="6022384" cy="1143000"/>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endParaRPr lang="en-CA" sz="2200" b="0" dirty="0">
              <a:solidFill>
                <a:schemeClr val="tx1"/>
              </a:solidFill>
              <a:effectLst/>
              <a:latin typeface="Arial" pitchFamily="34" charset="0"/>
              <a:cs typeface="Arial" pitchFamily="34" charset="0"/>
            </a:endParaRPr>
          </a:p>
        </p:txBody>
      </p:sp>
      <p:grpSp>
        <p:nvGrpSpPr>
          <p:cNvPr id="27" name="Group 26"/>
          <p:cNvGrpSpPr/>
          <p:nvPr/>
        </p:nvGrpSpPr>
        <p:grpSpPr>
          <a:xfrm>
            <a:off x="6650854" y="3520216"/>
            <a:ext cx="388620" cy="371169"/>
            <a:chOff x="5076056" y="2924944"/>
            <a:chExt cx="523147" cy="485878"/>
          </a:xfrm>
        </p:grpSpPr>
        <p:sp>
          <p:nvSpPr>
            <p:cNvPr id="28" name="Minus 27"/>
            <p:cNvSpPr/>
            <p:nvPr/>
          </p:nvSpPr>
          <p:spPr>
            <a:xfrm>
              <a:off x="5220072" y="3068960"/>
              <a:ext cx="227245" cy="17093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29" name="Flowchart: Connector 28"/>
            <p:cNvSpPr/>
            <p:nvPr/>
          </p:nvSpPr>
          <p:spPr>
            <a:xfrm>
              <a:off x="5076056" y="2924944"/>
              <a:ext cx="523147" cy="485878"/>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grpSp>
      <p:sp>
        <p:nvSpPr>
          <p:cNvPr id="30" name="Right Arrow 29"/>
          <p:cNvSpPr/>
          <p:nvPr/>
        </p:nvSpPr>
        <p:spPr>
          <a:xfrm rot="10800000">
            <a:off x="7058581" y="3655979"/>
            <a:ext cx="796588" cy="74387"/>
          </a:xfrm>
          <a:prstGeom prst="rightArrow">
            <a:avLst>
              <a:gd name="adj1" fmla="val 33131"/>
              <a:gd name="adj2" fmla="val 53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pic>
        <p:nvPicPr>
          <p:cNvPr id="44" name="Picture 43">
            <a:extLst>
              <a:ext uri="{FF2B5EF4-FFF2-40B4-BE49-F238E27FC236}">
                <a16:creationId xmlns:a16="http://schemas.microsoft.com/office/drawing/2014/main" xmlns="" id="{0314E89D-A0A9-480A-89CB-B68F48504546}"/>
              </a:ext>
            </a:extLst>
          </p:cNvPr>
          <p:cNvPicPr>
            <a:picLocks noChangeAspect="1"/>
          </p:cNvPicPr>
          <p:nvPr/>
        </p:nvPicPr>
        <p:blipFill>
          <a:blip r:embed="rId7"/>
          <a:stretch>
            <a:fillRect/>
          </a:stretch>
        </p:blipFill>
        <p:spPr>
          <a:xfrm>
            <a:off x="2886570" y="2500244"/>
            <a:ext cx="2419917" cy="2431579"/>
          </a:xfrm>
          <a:prstGeom prst="rect">
            <a:avLst/>
          </a:prstGeom>
          <a:ln w="38100">
            <a:solidFill>
              <a:srgbClr val="FF0000"/>
            </a:solidFill>
          </a:ln>
        </p:spPr>
      </p:pic>
      <p:sp>
        <p:nvSpPr>
          <p:cNvPr id="17" name="U-Turn Arrow 16"/>
          <p:cNvSpPr/>
          <p:nvPr/>
        </p:nvSpPr>
        <p:spPr>
          <a:xfrm rot="10800000">
            <a:off x="2817987" y="3903910"/>
            <a:ext cx="4027268" cy="2157630"/>
          </a:xfrm>
          <a:prstGeom prst="uturnArrow">
            <a:avLst>
              <a:gd name="adj1" fmla="val 737"/>
              <a:gd name="adj2" fmla="val 6777"/>
              <a:gd name="adj3" fmla="val 10421"/>
              <a:gd name="adj4" fmla="val 22503"/>
              <a:gd name="adj5" fmla="val 505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black"/>
              </a:solidFill>
            </a:endParaRPr>
          </a:p>
        </p:txBody>
      </p:sp>
      <p:sp>
        <p:nvSpPr>
          <p:cNvPr id="18" name="Right Arrow 17"/>
          <p:cNvSpPr/>
          <p:nvPr/>
        </p:nvSpPr>
        <p:spPr>
          <a:xfrm rot="19209040">
            <a:off x="2712630" y="4097544"/>
            <a:ext cx="2350013" cy="270372"/>
          </a:xfrm>
          <a:prstGeom prst="rightArrow">
            <a:avLst>
              <a:gd name="adj1" fmla="val 9761"/>
              <a:gd name="adj2" fmla="val 872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pic>
        <p:nvPicPr>
          <p:cNvPr id="1026" name="Picture 2">
            <a:extLst>
              <a:ext uri="{FF2B5EF4-FFF2-40B4-BE49-F238E27FC236}">
                <a16:creationId xmlns:a16="http://schemas.microsoft.com/office/drawing/2014/main" xmlns="" id="{02E18837-63DC-4CAD-B3CE-2E10F4A18D6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3466" y="3187502"/>
            <a:ext cx="1508170" cy="11311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xmlns="" id="{A3A5CFBA-F7B8-44AA-A213-13110C405346}"/>
              </a:ext>
            </a:extLst>
          </p:cNvPr>
          <p:cNvSpPr/>
          <p:nvPr/>
        </p:nvSpPr>
        <p:spPr>
          <a:xfrm>
            <a:off x="2637547" y="6412468"/>
            <a:ext cx="6558527" cy="369332"/>
          </a:xfrm>
          <a:prstGeom prst="rect">
            <a:avLst/>
          </a:prstGeom>
        </p:spPr>
        <p:txBody>
          <a:bodyPr wrap="none">
            <a:spAutoFit/>
          </a:bodyPr>
          <a:lstStyle/>
          <a:p>
            <a:r>
              <a:rPr lang="en-US" dirty="0">
                <a:solidFill>
                  <a:schemeClr val="bg1"/>
                </a:solidFill>
              </a:rPr>
              <a:t>Photo Credit: https://commons.wikimedia.org/wiki/File:My_dog.jpg</a:t>
            </a:r>
          </a:p>
        </p:txBody>
      </p:sp>
      <p:cxnSp>
        <p:nvCxnSpPr>
          <p:cNvPr id="6" name="Connector: Curved 5">
            <a:extLst>
              <a:ext uri="{FF2B5EF4-FFF2-40B4-BE49-F238E27FC236}">
                <a16:creationId xmlns:a16="http://schemas.microsoft.com/office/drawing/2014/main" xmlns="" id="{9FE90DE2-4CC9-4E19-A994-8CCBCBE8E655}"/>
              </a:ext>
            </a:extLst>
          </p:cNvPr>
          <p:cNvCxnSpPr>
            <a:cxnSpLocks/>
          </p:cNvCxnSpPr>
          <p:nvPr/>
        </p:nvCxnSpPr>
        <p:spPr>
          <a:xfrm rot="10800000" flipV="1">
            <a:off x="1024881" y="1346559"/>
            <a:ext cx="2085880" cy="1410479"/>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xmlns="" id="{A192DC57-E2D7-4A3A-A6D7-3BD16D8EDB38}"/>
              </a:ext>
            </a:extLst>
          </p:cNvPr>
          <p:cNvSpPr txBox="1"/>
          <p:nvPr/>
        </p:nvSpPr>
        <p:spPr>
          <a:xfrm>
            <a:off x="3143911" y="1177035"/>
            <a:ext cx="2031967" cy="369332"/>
          </a:xfrm>
          <a:prstGeom prst="rect">
            <a:avLst/>
          </a:prstGeom>
          <a:noFill/>
        </p:spPr>
        <p:txBody>
          <a:bodyPr wrap="none" rtlCol="0">
            <a:spAutoFit/>
          </a:bodyPr>
          <a:lstStyle/>
          <a:p>
            <a:r>
              <a:rPr lang="en-CA" b="1" dirty="0">
                <a:solidFill>
                  <a:srgbClr val="FF0000"/>
                </a:solidFill>
              </a:rPr>
              <a:t>TRAINING DATASET</a:t>
            </a:r>
            <a:endParaRPr lang="en-US" b="1" dirty="0">
              <a:solidFill>
                <a:srgbClr val="FF0000"/>
              </a:solidFill>
            </a:endParaRPr>
          </a:p>
        </p:txBody>
      </p:sp>
      <p:cxnSp>
        <p:nvCxnSpPr>
          <p:cNvPr id="72" name="Connector: Curved 71">
            <a:extLst>
              <a:ext uri="{FF2B5EF4-FFF2-40B4-BE49-F238E27FC236}">
                <a16:creationId xmlns:a16="http://schemas.microsoft.com/office/drawing/2014/main" xmlns="" id="{C7A4EAC4-C0E7-4A2D-A180-5F1E767454A2}"/>
              </a:ext>
            </a:extLst>
          </p:cNvPr>
          <p:cNvCxnSpPr>
            <a:cxnSpLocks/>
          </p:cNvCxnSpPr>
          <p:nvPr/>
        </p:nvCxnSpPr>
        <p:spPr>
          <a:xfrm>
            <a:off x="5137526" y="1347724"/>
            <a:ext cx="2251364" cy="1421806"/>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80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ppt_x"/>
                                          </p:val>
                                        </p:tav>
                                        <p:tav tm="100000">
                                          <p:val>
                                            <p:strVal val="#ppt_x"/>
                                          </p:val>
                                        </p:tav>
                                      </p:tavLst>
                                    </p:anim>
                                    <p:anim calcmode="lin" valueType="num">
                                      <p:cBhvr additive="base">
                                        <p:cTn id="30" dur="500" fill="hold"/>
                                        <p:tgtEl>
                                          <p:spTgt spid="30"/>
                                        </p:tgtEl>
                                        <p:attrNameLst>
                                          <p:attrName>ppt_y</p:attrName>
                                        </p:attrNameLst>
                                      </p:cBhvr>
                                      <p:tavLst>
                                        <p:tav tm="0">
                                          <p:val>
                                            <p:strVal val="1+#ppt_h/2"/>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1000"/>
                                        <p:tgtEl>
                                          <p:spTgt spid="58"/>
                                        </p:tgtEl>
                                      </p:cBhvr>
                                    </p:animEffect>
                                    <p:anim calcmode="lin" valueType="num">
                                      <p:cBhvr>
                                        <p:cTn id="39" dur="1000" fill="hold"/>
                                        <p:tgtEl>
                                          <p:spTgt spid="58"/>
                                        </p:tgtEl>
                                        <p:attrNameLst>
                                          <p:attrName>ppt_x</p:attrName>
                                        </p:attrNameLst>
                                      </p:cBhvr>
                                      <p:tavLst>
                                        <p:tav tm="0">
                                          <p:val>
                                            <p:strVal val="#ppt_x"/>
                                          </p:val>
                                        </p:tav>
                                        <p:tav tm="100000">
                                          <p:val>
                                            <p:strVal val="#ppt_x"/>
                                          </p:val>
                                        </p:tav>
                                      </p:tavLst>
                                    </p:anim>
                                    <p:anim calcmode="lin" valueType="num">
                                      <p:cBhvr>
                                        <p:cTn id="40" dur="1000" fill="hold"/>
                                        <p:tgtEl>
                                          <p:spTgt spid="58"/>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fade">
                                      <p:cBhvr>
                                        <p:cTn id="43" dur="1000"/>
                                        <p:tgtEl>
                                          <p:spTgt spid="72"/>
                                        </p:tgtEl>
                                      </p:cBhvr>
                                    </p:animEffect>
                                    <p:anim calcmode="lin" valueType="num">
                                      <p:cBhvr>
                                        <p:cTn id="44" dur="1000" fill="hold"/>
                                        <p:tgtEl>
                                          <p:spTgt spid="72"/>
                                        </p:tgtEl>
                                        <p:attrNameLst>
                                          <p:attrName>ppt_x</p:attrName>
                                        </p:attrNameLst>
                                      </p:cBhvr>
                                      <p:tavLst>
                                        <p:tav tm="0">
                                          <p:val>
                                            <p:strVal val="#ppt_x"/>
                                          </p:val>
                                        </p:tav>
                                        <p:tav tm="100000">
                                          <p:val>
                                            <p:strVal val="#ppt_x"/>
                                          </p:val>
                                        </p:tav>
                                      </p:tavLst>
                                    </p:anim>
                                    <p:anim calcmode="lin" valueType="num">
                                      <p:cBhvr>
                                        <p:cTn id="45"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ppt_x"/>
                                          </p:val>
                                        </p:tav>
                                        <p:tav tm="100000">
                                          <p:val>
                                            <p:strVal val="#ppt_x"/>
                                          </p:val>
                                        </p:tav>
                                      </p:tavLst>
                                    </p:anim>
                                    <p:anim calcmode="lin" valueType="num">
                                      <p:cBhvr additive="base">
                                        <p:cTn id="5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additive="base">
                                        <p:cTn id="56" dur="500" fill="hold"/>
                                        <p:tgtEl>
                                          <p:spTgt spid="27"/>
                                        </p:tgtEl>
                                        <p:attrNameLst>
                                          <p:attrName>ppt_x</p:attrName>
                                        </p:attrNameLst>
                                      </p:cBhvr>
                                      <p:tavLst>
                                        <p:tav tm="0">
                                          <p:val>
                                            <p:strVal val="#ppt_x"/>
                                          </p:val>
                                        </p:tav>
                                        <p:tav tm="100000">
                                          <p:val>
                                            <p:strVal val="#ppt_x"/>
                                          </p:val>
                                        </p:tav>
                                      </p:tavLst>
                                    </p:anim>
                                    <p:anim calcmode="lin" valueType="num">
                                      <p:cBhvr additive="base">
                                        <p:cTn id="57" dur="500" fill="hold"/>
                                        <p:tgtEl>
                                          <p:spTgt spid="27"/>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500" fill="hold"/>
                                        <p:tgtEl>
                                          <p:spTgt spid="25"/>
                                        </p:tgtEl>
                                        <p:attrNameLst>
                                          <p:attrName>ppt_x</p:attrName>
                                        </p:attrNameLst>
                                      </p:cBhvr>
                                      <p:tavLst>
                                        <p:tav tm="0">
                                          <p:val>
                                            <p:strVal val="#ppt_x"/>
                                          </p:val>
                                        </p:tav>
                                        <p:tav tm="100000">
                                          <p:val>
                                            <p:strVal val="#ppt_x"/>
                                          </p:val>
                                        </p:tav>
                                      </p:tavLst>
                                    </p:anim>
                                    <p:anim calcmode="lin" valueType="num">
                                      <p:cBhvr additive="base">
                                        <p:cTn id="61" dur="500" fill="hold"/>
                                        <p:tgtEl>
                                          <p:spTgt spid="25"/>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additive="base">
                                        <p:cTn id="64" dur="500" fill="hold"/>
                                        <p:tgtEl>
                                          <p:spTgt spid="17"/>
                                        </p:tgtEl>
                                        <p:attrNameLst>
                                          <p:attrName>ppt_x</p:attrName>
                                        </p:attrNameLst>
                                      </p:cBhvr>
                                      <p:tavLst>
                                        <p:tav tm="0">
                                          <p:val>
                                            <p:strVal val="#ppt_x"/>
                                          </p:val>
                                        </p:tav>
                                        <p:tav tm="100000">
                                          <p:val>
                                            <p:strVal val="#ppt_x"/>
                                          </p:val>
                                        </p:tav>
                                      </p:tavLst>
                                    </p:anim>
                                    <p:anim calcmode="lin" valueType="num">
                                      <p:cBhvr additive="base">
                                        <p:cTn id="65" dur="500" fill="hold"/>
                                        <p:tgtEl>
                                          <p:spTgt spid="17"/>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fill="hold"/>
                                        <p:tgtEl>
                                          <p:spTgt spid="19"/>
                                        </p:tgtEl>
                                        <p:attrNameLst>
                                          <p:attrName>ppt_x</p:attrName>
                                        </p:attrNameLst>
                                      </p:cBhvr>
                                      <p:tavLst>
                                        <p:tav tm="0">
                                          <p:val>
                                            <p:strVal val="#ppt_x"/>
                                          </p:val>
                                        </p:tav>
                                        <p:tav tm="100000">
                                          <p:val>
                                            <p:strVal val="#ppt_x"/>
                                          </p:val>
                                        </p:tav>
                                      </p:tavLst>
                                    </p:anim>
                                    <p:anim calcmode="lin" valueType="num">
                                      <p:cBhvr additive="base">
                                        <p:cTn id="69" dur="500" fill="hold"/>
                                        <p:tgtEl>
                                          <p:spTgt spid="19"/>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additive="base">
                                        <p:cTn id="72" dur="500" fill="hold"/>
                                        <p:tgtEl>
                                          <p:spTgt spid="20"/>
                                        </p:tgtEl>
                                        <p:attrNameLst>
                                          <p:attrName>ppt_x</p:attrName>
                                        </p:attrNameLst>
                                      </p:cBhvr>
                                      <p:tavLst>
                                        <p:tav tm="0">
                                          <p:val>
                                            <p:strVal val="#ppt_x"/>
                                          </p:val>
                                        </p:tav>
                                        <p:tav tm="100000">
                                          <p:val>
                                            <p:strVal val="#ppt_x"/>
                                          </p:val>
                                        </p:tav>
                                      </p:tavLst>
                                    </p:anim>
                                    <p:anim calcmode="lin" valueType="num">
                                      <p:cBhvr additive="base">
                                        <p:cTn id="73" dur="500" fill="hold"/>
                                        <p:tgtEl>
                                          <p:spTgt spid="20"/>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 calcmode="lin" valueType="num">
                                      <p:cBhvr additive="base">
                                        <p:cTn id="76" dur="500" fill="hold"/>
                                        <p:tgtEl>
                                          <p:spTgt spid="18"/>
                                        </p:tgtEl>
                                        <p:attrNameLst>
                                          <p:attrName>ppt_x</p:attrName>
                                        </p:attrNameLst>
                                      </p:cBhvr>
                                      <p:tavLst>
                                        <p:tav tm="0">
                                          <p:val>
                                            <p:strVal val="#ppt_x"/>
                                          </p:val>
                                        </p:tav>
                                        <p:tav tm="100000">
                                          <p:val>
                                            <p:strVal val="#ppt_x"/>
                                          </p:val>
                                        </p:tav>
                                      </p:tavLst>
                                    </p:anim>
                                    <p:anim calcmode="lin" valueType="num">
                                      <p:cBhvr additive="base">
                                        <p:cTn id="7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19" grpId="0"/>
      <p:bldP spid="20" grpId="0"/>
      <p:bldP spid="24" grpId="0" animBg="1"/>
      <p:bldP spid="30" grpId="0" animBg="1"/>
      <p:bldP spid="17" grpId="0" animBg="1"/>
      <p:bldP spid="18" grpId="0" animBg="1"/>
      <p:bldP spid="5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xmlns="" id="{DCE4070A-9BF1-4B67-A8CA-6D7266CAFEC6}"/>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43" name="Picture 42">
            <a:extLst>
              <a:ext uri="{FF2B5EF4-FFF2-40B4-BE49-F238E27FC236}">
                <a16:creationId xmlns:a16="http://schemas.microsoft.com/office/drawing/2014/main" xmlns="" id="{C02A7969-2CCF-4B8E-8C0B-79C2DBAFD869}"/>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22" name="Прямоугольник 4"/>
          <p:cNvSpPr/>
          <p:nvPr/>
        </p:nvSpPr>
        <p:spPr>
          <a:xfrm>
            <a:off x="243464" y="197732"/>
            <a:ext cx="12175089" cy="584775"/>
          </a:xfrm>
          <a:prstGeom prst="rect">
            <a:avLst/>
          </a:prstGeom>
        </p:spPr>
        <p:txBody>
          <a:bodyPr wrap="square">
            <a:spAutoFit/>
          </a:bodyPr>
          <a:lstStyle/>
          <a:p>
            <a:r>
              <a:rPr lang="en-US" sz="2400" b="1" dirty="0">
                <a:solidFill>
                  <a:schemeClr val="bg1"/>
                </a:solidFill>
                <a:latin typeface="Montserrat" charset="0"/>
              </a:rPr>
              <a:t>ANNs TRAINING &amp; TESTING PROCESSES </a:t>
            </a:r>
            <a:endParaRPr lang="ru-RU" sz="2400" b="1" dirty="0">
              <a:solidFill>
                <a:schemeClr val="bg1"/>
              </a:solidFill>
            </a:endParaRPr>
          </a:p>
        </p:txBody>
      </p:sp>
      <p:sp>
        <p:nvSpPr>
          <p:cNvPr id="10" name="TextBox 9"/>
          <p:cNvSpPr txBox="1"/>
          <p:nvPr/>
        </p:nvSpPr>
        <p:spPr>
          <a:xfrm>
            <a:off x="200644" y="1701975"/>
            <a:ext cx="1024639" cy="923330"/>
          </a:xfrm>
          <a:prstGeom prst="rect">
            <a:avLst/>
          </a:prstGeom>
          <a:noFill/>
        </p:spPr>
        <p:txBody>
          <a:bodyPr wrap="none" rtlCol="0">
            <a:spAutoFit/>
          </a:bodyPr>
          <a:lstStyle/>
          <a:p>
            <a:pPr algn="ctr"/>
            <a:r>
              <a:rPr lang="en-CA" b="1" i="1" dirty="0">
                <a:solidFill>
                  <a:schemeClr val="bg1"/>
                </a:solidFill>
                <a:latin typeface="Calibri" pitchFamily="34" charset="0"/>
                <a:cs typeface="Calibri" pitchFamily="34" charset="0"/>
              </a:rPr>
              <a:t>Training </a:t>
            </a:r>
          </a:p>
          <a:p>
            <a:pPr algn="ctr"/>
            <a:r>
              <a:rPr lang="en-CA" b="1" i="1" dirty="0">
                <a:solidFill>
                  <a:schemeClr val="bg1"/>
                </a:solidFill>
                <a:latin typeface="Calibri" pitchFamily="34" charset="0"/>
                <a:cs typeface="Calibri" pitchFamily="34" charset="0"/>
              </a:rPr>
              <a:t>inputs </a:t>
            </a:r>
          </a:p>
          <a:p>
            <a:pPr algn="ctr"/>
            <a:r>
              <a:rPr lang="en-CA" b="1" i="1" dirty="0">
                <a:solidFill>
                  <a:schemeClr val="bg1"/>
                </a:solidFill>
                <a:latin typeface="Calibri" pitchFamily="34" charset="0"/>
                <a:cs typeface="Calibri" pitchFamily="34" charset="0"/>
              </a:rPr>
              <a:t>X</a:t>
            </a:r>
          </a:p>
        </p:txBody>
      </p:sp>
      <p:grpSp>
        <p:nvGrpSpPr>
          <p:cNvPr id="11" name="Group 10"/>
          <p:cNvGrpSpPr/>
          <p:nvPr/>
        </p:nvGrpSpPr>
        <p:grpSpPr>
          <a:xfrm>
            <a:off x="3743221" y="1317676"/>
            <a:ext cx="1256063" cy="2030135"/>
            <a:chOff x="5004048" y="2204864"/>
            <a:chExt cx="1256063" cy="2030135"/>
          </a:xfrm>
        </p:grpSpPr>
        <p:sp>
          <p:nvSpPr>
            <p:cNvPr id="12" name="Left Brace 11"/>
            <p:cNvSpPr/>
            <p:nvPr/>
          </p:nvSpPr>
          <p:spPr>
            <a:xfrm rot="10800000">
              <a:off x="5004048" y="2204864"/>
              <a:ext cx="248984" cy="2030135"/>
            </a:xfrm>
            <a:prstGeom prst="leftBrace">
              <a:avLst>
                <a:gd name="adj1" fmla="val 200000"/>
                <a:gd name="adj2" fmla="val 50000"/>
              </a:avLst>
            </a:prstGeom>
            <a:noFill/>
            <a:ln w="41275" cap="rnd">
              <a:bevel/>
            </a:ln>
            <a:effectLst>
              <a:outerShdw blurRad="127000" dist="38100" dir="10680000" sx="98000" sy="98000" algn="ctr" rotWithShape="0">
                <a:srgbClr val="000000">
                  <a:alpha val="86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chemeClr val="bg1"/>
                </a:solidFill>
                <a:latin typeface="Calibri" pitchFamily="34" charset="0"/>
                <a:cs typeface="Calibri" pitchFamily="34" charset="0"/>
              </a:endParaRPr>
            </a:p>
          </p:txBody>
        </p:sp>
        <p:grpSp>
          <p:nvGrpSpPr>
            <p:cNvPr id="13" name="Group 12"/>
            <p:cNvGrpSpPr/>
            <p:nvPr/>
          </p:nvGrpSpPr>
          <p:grpSpPr>
            <a:xfrm>
              <a:off x="5224443" y="2423949"/>
              <a:ext cx="1035668" cy="860492"/>
              <a:chOff x="4941490" y="2004952"/>
              <a:chExt cx="1206311" cy="995384"/>
            </a:xfrm>
          </p:grpSpPr>
          <p:sp>
            <p:nvSpPr>
              <p:cNvPr id="14" name="Right Arrow 13"/>
              <p:cNvSpPr/>
              <p:nvPr/>
            </p:nvSpPr>
            <p:spPr>
              <a:xfrm>
                <a:off x="5018068" y="2908926"/>
                <a:ext cx="983081" cy="52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latin typeface="Calibri" pitchFamily="34" charset="0"/>
                  <a:cs typeface="Calibri" pitchFamily="34" charset="0"/>
                </a:endParaRPr>
              </a:p>
            </p:txBody>
          </p:sp>
          <mc:AlternateContent xmlns:mc="http://schemas.openxmlformats.org/markup-compatibility/2006" xmlns:a14="http://schemas.microsoft.com/office/drawing/2010/main">
            <mc:Choice Requires="a14">
              <p:sp>
                <p:nvSpPr>
                  <p:cNvPr id="15" name="TextBox 14"/>
                  <p:cNvSpPr txBox="1"/>
                  <p:nvPr/>
                </p:nvSpPr>
                <p:spPr>
                  <a:xfrm>
                    <a:off x="4941490" y="2004952"/>
                    <a:ext cx="1206311" cy="995384"/>
                  </a:xfrm>
                  <a:prstGeom prst="rect">
                    <a:avLst/>
                  </a:prstGeom>
                  <a:noFill/>
                </p:spPr>
                <p:txBody>
                  <a:bodyPr wrap="none" rtlCol="0">
                    <a:spAutoFit/>
                  </a:bodyPr>
                  <a:lstStyle/>
                  <a:p>
                    <a:pPr algn="ctr"/>
                    <a:r>
                      <a:rPr lang="en-CA" sz="1600" b="1" i="1" dirty="0">
                        <a:solidFill>
                          <a:schemeClr val="bg1"/>
                        </a:solidFill>
                        <a:latin typeface="Calibri" pitchFamily="34" charset="0"/>
                        <a:cs typeface="Calibri" pitchFamily="34" charset="0"/>
                      </a:rPr>
                      <a:t>Predicted </a:t>
                    </a:r>
                  </a:p>
                  <a:p>
                    <a:pPr algn="ctr"/>
                    <a:r>
                      <a:rPr lang="en-CA" sz="1600" b="1" i="1" dirty="0">
                        <a:solidFill>
                          <a:schemeClr val="bg1"/>
                        </a:solidFill>
                        <a:latin typeface="Calibri" pitchFamily="34" charset="0"/>
                        <a:cs typeface="Calibri" pitchFamily="34" charset="0"/>
                      </a:rPr>
                      <a:t>Output</a:t>
                    </a:r>
                  </a:p>
                  <a:p>
                    <a:pPr algn="ctr"/>
                    <a14:m>
                      <m:oMathPara xmlns:m="http://schemas.openxmlformats.org/officeDocument/2006/math">
                        <m:oMathParaPr>
                          <m:jc m:val="centerGroup"/>
                        </m:oMathParaPr>
                        <m:oMath xmlns:m="http://schemas.openxmlformats.org/officeDocument/2006/math">
                          <m:acc>
                            <m:accPr>
                              <m:chr m:val="̂"/>
                              <m:ctrlPr>
                                <a:rPr lang="en-CA" sz="1600" b="1" i="1" smtClean="0">
                                  <a:solidFill>
                                    <a:schemeClr val="bg1"/>
                                  </a:solidFill>
                                  <a:latin typeface="Cambria Math" panose="02040503050406030204" pitchFamily="18" charset="0"/>
                                  <a:cs typeface="Calibri" pitchFamily="34" charset="0"/>
                                </a:rPr>
                              </m:ctrlPr>
                            </m:accPr>
                            <m:e>
                              <m:r>
                                <a:rPr lang="en-CA" sz="1600" b="1" i="1" smtClean="0">
                                  <a:solidFill>
                                    <a:schemeClr val="bg1"/>
                                  </a:solidFill>
                                  <a:latin typeface="Cambria Math" panose="02040503050406030204" pitchFamily="18" charset="0"/>
                                  <a:cs typeface="Calibri" pitchFamily="34" charset="0"/>
                                </a:rPr>
                                <m:t>𝒀</m:t>
                              </m:r>
                            </m:e>
                          </m:acc>
                        </m:oMath>
                      </m:oMathPara>
                    </a14:m>
                    <a:endParaRPr lang="en-CA" sz="1600" b="1" i="1" dirty="0">
                      <a:solidFill>
                        <a:schemeClr val="bg1"/>
                      </a:solidFill>
                      <a:latin typeface="Calibri" pitchFamily="34" charset="0"/>
                      <a:cs typeface="Calibri"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941490" y="2004952"/>
                    <a:ext cx="1206311" cy="995384"/>
                  </a:xfrm>
                  <a:prstGeom prst="rect">
                    <a:avLst/>
                  </a:prstGeom>
                  <a:blipFill>
                    <a:blip r:embed="rId4"/>
                    <a:stretch>
                      <a:fillRect l="-2353" t="-2128" r="-2941"/>
                    </a:stretch>
                  </a:blipFill>
                </p:spPr>
                <p:txBody>
                  <a:bodyPr/>
                  <a:lstStyle/>
                  <a:p>
                    <a:r>
                      <a:rPr lang="en-US">
                        <a:noFill/>
                      </a:rPr>
                      <a:t> </a:t>
                    </a:r>
                  </a:p>
                </p:txBody>
              </p:sp>
            </mc:Fallback>
          </mc:AlternateContent>
        </p:grpSp>
      </p:grpSp>
      <p:sp>
        <p:nvSpPr>
          <p:cNvPr id="16" name="Rectangle 15"/>
          <p:cNvSpPr/>
          <p:nvPr/>
        </p:nvSpPr>
        <p:spPr>
          <a:xfrm>
            <a:off x="5066671" y="1542980"/>
            <a:ext cx="1312925" cy="830997"/>
          </a:xfrm>
          <a:prstGeom prst="rect">
            <a:avLst/>
          </a:prstGeom>
        </p:spPr>
        <p:txBody>
          <a:bodyPr wrap="square">
            <a:spAutoFit/>
          </a:bodyPr>
          <a:lstStyle/>
          <a:p>
            <a:pPr marL="109728" algn="ctr">
              <a:spcBef>
                <a:spcPts val="400"/>
              </a:spcBef>
              <a:buClr>
                <a:srgbClr val="2DA2BF"/>
              </a:buClr>
              <a:buSzPct val="68000"/>
            </a:pPr>
            <a:r>
              <a:rPr lang="en-CA" sz="1600" b="1" i="1" dirty="0">
                <a:solidFill>
                  <a:schemeClr val="bg1"/>
                </a:solidFill>
                <a:latin typeface="Calibri" pitchFamily="34" charset="0"/>
                <a:cs typeface="Calibri" pitchFamily="34" charset="0"/>
              </a:rPr>
              <a:t>Desired (True) Output  Y</a:t>
            </a:r>
          </a:p>
        </p:txBody>
      </p:sp>
      <mc:AlternateContent xmlns:mc="http://schemas.openxmlformats.org/markup-compatibility/2006" xmlns:a14="http://schemas.microsoft.com/office/drawing/2010/main">
        <mc:Choice Requires="a14">
          <p:sp>
            <p:nvSpPr>
              <p:cNvPr id="19" name="TextBox 18"/>
              <p:cNvSpPr txBox="1"/>
              <p:nvPr/>
            </p:nvSpPr>
            <p:spPr>
              <a:xfrm>
                <a:off x="5029544" y="2884273"/>
                <a:ext cx="1752256" cy="345223"/>
              </a:xfrm>
              <a:prstGeom prst="rect">
                <a:avLst/>
              </a:prstGeom>
              <a:noFill/>
            </p:spPr>
            <p:txBody>
              <a:bodyPr wrap="square" rtlCol="0">
                <a:spAutoFit/>
              </a:bodyPr>
              <a:lstStyle/>
              <a:p>
                <a:r>
                  <a:rPr lang="en-CA" sz="1600" b="1" i="1" dirty="0">
                    <a:solidFill>
                      <a:schemeClr val="bg1"/>
                    </a:solidFill>
                    <a:latin typeface="Calibri" pitchFamily="34" charset="0"/>
                    <a:cs typeface="Calibri" pitchFamily="34" charset="0"/>
                  </a:rPr>
                  <a:t>Error = </a:t>
                </a:r>
                <a14:m>
                  <m:oMath xmlns:m="http://schemas.openxmlformats.org/officeDocument/2006/math">
                    <m:acc>
                      <m:accPr>
                        <m:chr m:val="̂"/>
                        <m:ctrlPr>
                          <a:rPr lang="en-CA" sz="1600" b="1" i="1">
                            <a:solidFill>
                              <a:schemeClr val="bg1"/>
                            </a:solidFill>
                            <a:latin typeface="Cambria Math" panose="02040503050406030204" pitchFamily="18" charset="0"/>
                            <a:cs typeface="Calibri" pitchFamily="34" charset="0"/>
                          </a:rPr>
                        </m:ctrlPr>
                      </m:accPr>
                      <m:e>
                        <m:r>
                          <a:rPr lang="en-CA" sz="1600" b="1" i="1">
                            <a:solidFill>
                              <a:schemeClr val="bg1"/>
                            </a:solidFill>
                            <a:latin typeface="Cambria Math" panose="02040503050406030204" pitchFamily="18" charset="0"/>
                            <a:cs typeface="Calibri" pitchFamily="34" charset="0"/>
                          </a:rPr>
                          <m:t>𝒀</m:t>
                        </m:r>
                      </m:e>
                    </m:acc>
                    <m:r>
                      <a:rPr lang="en-CA" sz="1600" b="1" i="1" smtClean="0">
                        <a:solidFill>
                          <a:schemeClr val="bg1"/>
                        </a:solidFill>
                        <a:latin typeface="Cambria Math" panose="02040503050406030204" pitchFamily="18" charset="0"/>
                        <a:cs typeface="Calibri" pitchFamily="34" charset="0"/>
                      </a:rPr>
                      <m:t>−</m:t>
                    </m:r>
                    <m:r>
                      <a:rPr lang="en-CA" sz="1600" b="1" i="1" smtClean="0">
                        <a:solidFill>
                          <a:schemeClr val="bg1"/>
                        </a:solidFill>
                        <a:latin typeface="Cambria Math" panose="02040503050406030204" pitchFamily="18" charset="0"/>
                        <a:cs typeface="Calibri" pitchFamily="34" charset="0"/>
                      </a:rPr>
                      <m:t>𝒀</m:t>
                    </m:r>
                  </m:oMath>
                </a14:m>
                <a:endParaRPr lang="en-CA" sz="1600" b="1" i="1" dirty="0">
                  <a:solidFill>
                    <a:schemeClr val="bg1"/>
                  </a:solidFill>
                  <a:latin typeface="Calibri" pitchFamily="34" charset="0"/>
                  <a:cs typeface="Calibri"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5029544" y="2884273"/>
                <a:ext cx="1752256" cy="345223"/>
              </a:xfrm>
              <a:prstGeom prst="rect">
                <a:avLst/>
              </a:prstGeom>
              <a:blipFill>
                <a:blip r:embed="rId5"/>
                <a:stretch>
                  <a:fillRect l="-1736" t="-1754" b="-22807"/>
                </a:stretch>
              </a:blipFill>
            </p:spPr>
            <p:txBody>
              <a:bodyPr/>
              <a:lstStyle/>
              <a:p>
                <a:r>
                  <a:rPr lang="en-US">
                    <a:noFill/>
                  </a:rPr>
                  <a:t> </a:t>
                </a:r>
              </a:p>
            </p:txBody>
          </p:sp>
        </mc:Fallback>
      </mc:AlternateContent>
      <p:sp>
        <p:nvSpPr>
          <p:cNvPr id="20" name="TextBox 19"/>
          <p:cNvSpPr txBox="1"/>
          <p:nvPr/>
        </p:nvSpPr>
        <p:spPr>
          <a:xfrm>
            <a:off x="1853421" y="3947504"/>
            <a:ext cx="2613088" cy="369332"/>
          </a:xfrm>
          <a:prstGeom prst="rect">
            <a:avLst/>
          </a:prstGeom>
          <a:noFill/>
        </p:spPr>
        <p:txBody>
          <a:bodyPr wrap="none" rtlCol="0">
            <a:spAutoFit/>
          </a:bodyPr>
          <a:lstStyle/>
          <a:p>
            <a:r>
              <a:rPr lang="en-CA" i="1" dirty="0">
                <a:solidFill>
                  <a:schemeClr val="bg1"/>
                </a:solidFill>
                <a:latin typeface="Calibri" pitchFamily="34" charset="0"/>
                <a:cs typeface="Calibri" pitchFamily="34" charset="0"/>
              </a:rPr>
              <a:t>Update Network Weights</a:t>
            </a:r>
          </a:p>
        </p:txBody>
      </p:sp>
      <p:sp>
        <p:nvSpPr>
          <p:cNvPr id="24" name="Left Brace 23"/>
          <p:cNvSpPr/>
          <p:nvPr/>
        </p:nvSpPr>
        <p:spPr>
          <a:xfrm>
            <a:off x="1110454" y="1335396"/>
            <a:ext cx="288032" cy="1923502"/>
          </a:xfrm>
          <a:prstGeom prst="leftBrace">
            <a:avLst>
              <a:gd name="adj1" fmla="val 176727"/>
              <a:gd name="adj2" fmla="val 50000"/>
            </a:avLst>
          </a:prstGeom>
          <a:noFill/>
          <a:ln w="41275" cap="rnd">
            <a:bevel/>
          </a:ln>
          <a:effectLst>
            <a:outerShdw blurRad="127000" dist="38100" dir="10680000" sx="98000" sy="98000" algn="ctr" rotWithShape="0">
              <a:srgbClr val="000000">
                <a:alpha val="86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prstClr val="black"/>
              </a:solidFill>
              <a:latin typeface="Calibri" pitchFamily="34" charset="0"/>
              <a:cs typeface="Calibri" pitchFamily="34" charset="0"/>
            </a:endParaRPr>
          </a:p>
        </p:txBody>
      </p:sp>
      <p:pic>
        <p:nvPicPr>
          <p:cNvPr id="25" name="Picture 4"/>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28917" y="2985654"/>
            <a:ext cx="1266231" cy="944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
          <p:cNvSpPr txBox="1">
            <a:spLocks/>
          </p:cNvSpPr>
          <p:nvPr/>
        </p:nvSpPr>
        <p:spPr>
          <a:xfrm>
            <a:off x="99569" y="490561"/>
            <a:ext cx="6022384" cy="1143000"/>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endParaRPr lang="en-CA" sz="2200" b="0" dirty="0">
              <a:solidFill>
                <a:schemeClr val="tx1"/>
              </a:solidFill>
              <a:effectLst/>
              <a:latin typeface="Arial" pitchFamily="34" charset="0"/>
              <a:cs typeface="Arial" pitchFamily="34" charset="0"/>
            </a:endParaRPr>
          </a:p>
        </p:txBody>
      </p:sp>
      <p:grpSp>
        <p:nvGrpSpPr>
          <p:cNvPr id="27" name="Group 26"/>
          <p:cNvGrpSpPr/>
          <p:nvPr/>
        </p:nvGrpSpPr>
        <p:grpSpPr>
          <a:xfrm>
            <a:off x="4910533" y="2174835"/>
            <a:ext cx="388620" cy="371169"/>
            <a:chOff x="5076056" y="2924944"/>
            <a:chExt cx="523147" cy="485878"/>
          </a:xfrm>
        </p:grpSpPr>
        <p:sp>
          <p:nvSpPr>
            <p:cNvPr id="28" name="Minus 27"/>
            <p:cNvSpPr/>
            <p:nvPr/>
          </p:nvSpPr>
          <p:spPr>
            <a:xfrm>
              <a:off x="5220072" y="3068960"/>
              <a:ext cx="227245" cy="17093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29" name="Flowchart: Connector 28"/>
            <p:cNvSpPr/>
            <p:nvPr/>
          </p:nvSpPr>
          <p:spPr>
            <a:xfrm>
              <a:off x="5076056" y="2924944"/>
              <a:ext cx="523147" cy="485878"/>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grpSp>
      <p:sp>
        <p:nvSpPr>
          <p:cNvPr id="30" name="Right Arrow 29"/>
          <p:cNvSpPr/>
          <p:nvPr/>
        </p:nvSpPr>
        <p:spPr>
          <a:xfrm rot="10800000">
            <a:off x="5318260" y="2310598"/>
            <a:ext cx="796588" cy="74387"/>
          </a:xfrm>
          <a:prstGeom prst="rightArrow">
            <a:avLst>
              <a:gd name="adj1" fmla="val 33131"/>
              <a:gd name="adj2" fmla="val 53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grpSp>
        <p:nvGrpSpPr>
          <p:cNvPr id="34" name="Group 33"/>
          <p:cNvGrpSpPr/>
          <p:nvPr/>
        </p:nvGrpSpPr>
        <p:grpSpPr>
          <a:xfrm>
            <a:off x="10518930" y="4278785"/>
            <a:ext cx="1187822" cy="1861771"/>
            <a:chOff x="5004048" y="2204864"/>
            <a:chExt cx="1323174" cy="2304256"/>
          </a:xfrm>
        </p:grpSpPr>
        <p:sp>
          <p:nvSpPr>
            <p:cNvPr id="35" name="Left Brace 34"/>
            <p:cNvSpPr/>
            <p:nvPr/>
          </p:nvSpPr>
          <p:spPr>
            <a:xfrm rot="10800000">
              <a:off x="5004048" y="2204864"/>
              <a:ext cx="216024" cy="2304256"/>
            </a:xfrm>
            <a:prstGeom prst="leftBrace">
              <a:avLst>
                <a:gd name="adj1" fmla="val 200000"/>
                <a:gd name="adj2" fmla="val 50000"/>
              </a:avLst>
            </a:prstGeom>
            <a:noFill/>
            <a:ln w="41275" cap="rnd">
              <a:bevel/>
            </a:ln>
            <a:effectLst>
              <a:outerShdw blurRad="127000" dist="38100" dir="10680000" sx="98000" sy="98000" algn="ctr" rotWithShape="0">
                <a:srgbClr val="000000">
                  <a:alpha val="86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chemeClr val="bg1"/>
                </a:solidFill>
                <a:latin typeface="Calibri" pitchFamily="34" charset="0"/>
                <a:cs typeface="Calibri" pitchFamily="34" charset="0"/>
              </a:endParaRPr>
            </a:p>
          </p:txBody>
        </p:sp>
        <p:grpSp>
          <p:nvGrpSpPr>
            <p:cNvPr id="36" name="Group 35"/>
            <p:cNvGrpSpPr/>
            <p:nvPr/>
          </p:nvGrpSpPr>
          <p:grpSpPr>
            <a:xfrm>
              <a:off x="5152689" y="2394005"/>
              <a:ext cx="1174533" cy="1036752"/>
              <a:chOff x="4857913" y="1970314"/>
              <a:chExt cx="1368056" cy="1199275"/>
            </a:xfrm>
          </p:grpSpPr>
          <p:sp>
            <p:nvSpPr>
              <p:cNvPr id="37" name="Right Arrow 36"/>
              <p:cNvSpPr/>
              <p:nvPr/>
            </p:nvSpPr>
            <p:spPr>
              <a:xfrm>
                <a:off x="4982979" y="3056663"/>
                <a:ext cx="983081" cy="52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latin typeface="Calibri" pitchFamily="34" charset="0"/>
                  <a:cs typeface="Calibri" pitchFamily="34" charset="0"/>
                </a:endParaRPr>
              </a:p>
            </p:txBody>
          </p:sp>
          <mc:AlternateContent xmlns:mc="http://schemas.openxmlformats.org/markup-compatibility/2006" xmlns:a14="http://schemas.microsoft.com/office/drawing/2010/main">
            <mc:Choice Requires="a14">
              <p:sp>
                <p:nvSpPr>
                  <p:cNvPr id="38" name="TextBox 37"/>
                  <p:cNvSpPr txBox="1"/>
                  <p:nvPr/>
                </p:nvSpPr>
                <p:spPr>
                  <a:xfrm>
                    <a:off x="4857913" y="1970314"/>
                    <a:ext cx="1368056" cy="1199275"/>
                  </a:xfrm>
                  <a:prstGeom prst="rect">
                    <a:avLst/>
                  </a:prstGeom>
                  <a:noFill/>
                </p:spPr>
                <p:txBody>
                  <a:bodyPr wrap="square" rtlCol="0">
                    <a:spAutoFit/>
                  </a:bodyPr>
                  <a:lstStyle/>
                  <a:p>
                    <a:pPr algn="ctr"/>
                    <a:r>
                      <a:rPr lang="en-CA" sz="1600" b="1" i="1" dirty="0">
                        <a:solidFill>
                          <a:schemeClr val="bg1"/>
                        </a:solidFill>
                        <a:latin typeface="Calibri" pitchFamily="34" charset="0"/>
                        <a:cs typeface="Calibri" pitchFamily="34" charset="0"/>
                      </a:rPr>
                      <a:t>Predicted </a:t>
                    </a:r>
                  </a:p>
                  <a:p>
                    <a:pPr algn="ctr"/>
                    <a:r>
                      <a:rPr lang="en-CA" sz="1600" b="1" i="1" dirty="0">
                        <a:solidFill>
                          <a:schemeClr val="bg1"/>
                        </a:solidFill>
                        <a:latin typeface="Calibri" pitchFamily="34" charset="0"/>
                        <a:cs typeface="Calibri" pitchFamily="34" charset="0"/>
                      </a:rPr>
                      <a:t>Output</a:t>
                    </a:r>
                  </a:p>
                  <a:p>
                    <a:pPr algn="ctr"/>
                    <a14:m>
                      <m:oMathPara xmlns:m="http://schemas.openxmlformats.org/officeDocument/2006/math">
                        <m:oMathParaPr>
                          <m:jc m:val="centerGroup"/>
                        </m:oMathParaPr>
                        <m:oMath xmlns:m="http://schemas.openxmlformats.org/officeDocument/2006/math">
                          <m:acc>
                            <m:accPr>
                              <m:chr m:val="̂"/>
                              <m:ctrlPr>
                                <a:rPr lang="en-CA" sz="1600" b="1" i="1" smtClean="0">
                                  <a:solidFill>
                                    <a:schemeClr val="bg1"/>
                                  </a:solidFill>
                                  <a:latin typeface="Cambria Math" panose="02040503050406030204" pitchFamily="18" charset="0"/>
                                  <a:cs typeface="Calibri" pitchFamily="34" charset="0"/>
                                </a:rPr>
                              </m:ctrlPr>
                            </m:accPr>
                            <m:e>
                              <m:r>
                                <a:rPr lang="en-CA" sz="1600" b="1" i="1" smtClean="0">
                                  <a:solidFill>
                                    <a:schemeClr val="bg1"/>
                                  </a:solidFill>
                                  <a:latin typeface="Cambria Math" panose="02040503050406030204" pitchFamily="18" charset="0"/>
                                  <a:cs typeface="Calibri" pitchFamily="34" charset="0"/>
                                </a:rPr>
                                <m:t>𝒀</m:t>
                              </m:r>
                            </m:e>
                          </m:acc>
                        </m:oMath>
                      </m:oMathPara>
                    </a14:m>
                    <a:endParaRPr lang="en-CA" sz="1600" b="1" i="1" dirty="0">
                      <a:solidFill>
                        <a:schemeClr val="bg1"/>
                      </a:solidFill>
                      <a:latin typeface="Calibri" pitchFamily="34" charset="0"/>
                      <a:cs typeface="Calibri" pitchFamily="34"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857913" y="1970314"/>
                    <a:ext cx="1368056" cy="1199275"/>
                  </a:xfrm>
                  <a:prstGeom prst="rect">
                    <a:avLst/>
                  </a:prstGeom>
                  <a:blipFill>
                    <a:blip r:embed="rId7"/>
                    <a:stretch>
                      <a:fillRect t="-2190" r="-4624"/>
                    </a:stretch>
                  </a:blipFill>
                </p:spPr>
                <p:txBody>
                  <a:bodyPr/>
                  <a:lstStyle/>
                  <a:p>
                    <a:r>
                      <a:rPr lang="en-US">
                        <a:noFill/>
                      </a:rPr>
                      <a:t> </a:t>
                    </a:r>
                  </a:p>
                </p:txBody>
              </p:sp>
            </mc:Fallback>
          </mc:AlternateContent>
        </p:grpSp>
      </p:grpSp>
      <p:grpSp>
        <p:nvGrpSpPr>
          <p:cNvPr id="39" name="Group 38"/>
          <p:cNvGrpSpPr/>
          <p:nvPr/>
        </p:nvGrpSpPr>
        <p:grpSpPr>
          <a:xfrm>
            <a:off x="6809708" y="4324150"/>
            <a:ext cx="1578078" cy="1816406"/>
            <a:chOff x="237364" y="2118691"/>
            <a:chExt cx="1578078" cy="2304256"/>
          </a:xfrm>
        </p:grpSpPr>
        <p:sp>
          <p:nvSpPr>
            <p:cNvPr id="40" name="Rectangle 39"/>
            <p:cNvSpPr/>
            <p:nvPr/>
          </p:nvSpPr>
          <p:spPr>
            <a:xfrm>
              <a:off x="237364" y="2766763"/>
              <a:ext cx="1334772" cy="923330"/>
            </a:xfrm>
            <a:prstGeom prst="rect">
              <a:avLst/>
            </a:prstGeom>
          </p:spPr>
          <p:txBody>
            <a:bodyPr wrap="square">
              <a:spAutoFit/>
            </a:bodyPr>
            <a:lstStyle/>
            <a:p>
              <a:pPr algn="ctr"/>
              <a:r>
                <a:rPr lang="en-CA" b="1" i="1" dirty="0">
                  <a:solidFill>
                    <a:schemeClr val="bg1"/>
                  </a:solidFill>
                  <a:latin typeface="Calibri" pitchFamily="34" charset="0"/>
                  <a:cs typeface="Calibri" pitchFamily="34" charset="0"/>
                </a:rPr>
                <a:t>Testing </a:t>
              </a:r>
            </a:p>
            <a:p>
              <a:pPr algn="ctr"/>
              <a:r>
                <a:rPr lang="en-CA" b="1" i="1" dirty="0">
                  <a:solidFill>
                    <a:schemeClr val="bg1"/>
                  </a:solidFill>
                  <a:latin typeface="Calibri" pitchFamily="34" charset="0"/>
                  <a:cs typeface="Calibri" pitchFamily="34" charset="0"/>
                </a:rPr>
                <a:t>inputs </a:t>
              </a:r>
            </a:p>
            <a:p>
              <a:pPr algn="ctr"/>
              <a:r>
                <a:rPr lang="en-CA" b="1" i="1" dirty="0">
                  <a:solidFill>
                    <a:schemeClr val="bg1"/>
                  </a:solidFill>
                  <a:latin typeface="Calibri" pitchFamily="34" charset="0"/>
                  <a:cs typeface="Calibri" pitchFamily="34" charset="0"/>
                </a:rPr>
                <a:t>X</a:t>
              </a:r>
            </a:p>
          </p:txBody>
        </p:sp>
        <p:sp>
          <p:nvSpPr>
            <p:cNvPr id="41" name="Left Brace 40"/>
            <p:cNvSpPr/>
            <p:nvPr/>
          </p:nvSpPr>
          <p:spPr>
            <a:xfrm>
              <a:off x="1527410" y="2118691"/>
              <a:ext cx="288032" cy="2304256"/>
            </a:xfrm>
            <a:prstGeom prst="leftBrace">
              <a:avLst>
                <a:gd name="adj1" fmla="val 176727"/>
                <a:gd name="adj2" fmla="val 50000"/>
              </a:avLst>
            </a:prstGeom>
            <a:noFill/>
            <a:ln w="41275" cap="rnd">
              <a:bevel/>
            </a:ln>
            <a:effectLst>
              <a:outerShdw blurRad="127000" dist="38100" dir="10680000" sx="98000" sy="98000" algn="ctr" rotWithShape="0">
                <a:srgbClr val="000000">
                  <a:alpha val="86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chemeClr val="bg1"/>
                </a:solidFill>
                <a:latin typeface="Calibri" pitchFamily="34" charset="0"/>
                <a:cs typeface="Calibri" pitchFamily="34" charset="0"/>
              </a:endParaRPr>
            </a:p>
          </p:txBody>
        </p:sp>
      </p:grpSp>
      <p:sp>
        <p:nvSpPr>
          <p:cNvPr id="2" name="Bent Arrow 1"/>
          <p:cNvSpPr/>
          <p:nvPr/>
        </p:nvSpPr>
        <p:spPr>
          <a:xfrm rot="10800000" flipH="1">
            <a:off x="4238153" y="4665456"/>
            <a:ext cx="2695635" cy="1652838"/>
          </a:xfrm>
          <a:prstGeom prst="bentArrow">
            <a:avLst>
              <a:gd name="adj1" fmla="val 20390"/>
              <a:gd name="adj2" fmla="val 24232"/>
              <a:gd name="adj3" fmla="val 25000"/>
              <a:gd name="adj4" fmla="val 4375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3" name="TextBox 2"/>
          <p:cNvSpPr txBox="1"/>
          <p:nvPr/>
        </p:nvSpPr>
        <p:spPr>
          <a:xfrm>
            <a:off x="1068246" y="5209020"/>
            <a:ext cx="3194096" cy="1477328"/>
          </a:xfrm>
          <a:prstGeom prst="rect">
            <a:avLst/>
          </a:prstGeom>
          <a:noFill/>
        </p:spPr>
        <p:txBody>
          <a:bodyPr wrap="square" rtlCol="0">
            <a:spAutoFit/>
          </a:bodyPr>
          <a:lstStyle/>
          <a:p>
            <a:r>
              <a:rPr lang="en-CA" dirty="0">
                <a:solidFill>
                  <a:srgbClr val="FF0000"/>
                </a:solidFill>
              </a:rPr>
              <a:t>FREEZE NETWORK WEIGHTS AND TEST THE NETWORK WITH NEW DATA THAT THE MODEL HAS NEVER SEEN BEFORE DURING TRAINING PHASE</a:t>
            </a:r>
          </a:p>
        </p:txBody>
      </p:sp>
      <p:pic>
        <p:nvPicPr>
          <p:cNvPr id="44" name="Picture 43">
            <a:extLst>
              <a:ext uri="{FF2B5EF4-FFF2-40B4-BE49-F238E27FC236}">
                <a16:creationId xmlns:a16="http://schemas.microsoft.com/office/drawing/2014/main" xmlns="" id="{0314E89D-A0A9-480A-89CB-B68F48504546}"/>
              </a:ext>
            </a:extLst>
          </p:cNvPr>
          <p:cNvPicPr>
            <a:picLocks noChangeAspect="1"/>
          </p:cNvPicPr>
          <p:nvPr/>
        </p:nvPicPr>
        <p:blipFill>
          <a:blip r:embed="rId8"/>
          <a:stretch>
            <a:fillRect/>
          </a:stretch>
        </p:blipFill>
        <p:spPr>
          <a:xfrm>
            <a:off x="1570906" y="1334373"/>
            <a:ext cx="2003781" cy="2013438"/>
          </a:xfrm>
          <a:prstGeom prst="rect">
            <a:avLst/>
          </a:prstGeom>
          <a:ln w="38100">
            <a:solidFill>
              <a:srgbClr val="FF0000"/>
            </a:solidFill>
          </a:ln>
        </p:spPr>
      </p:pic>
      <p:sp>
        <p:nvSpPr>
          <p:cNvPr id="17" name="U-Turn Arrow 16"/>
          <p:cNvSpPr/>
          <p:nvPr/>
        </p:nvSpPr>
        <p:spPr>
          <a:xfrm rot="10800000">
            <a:off x="1074651" y="2558234"/>
            <a:ext cx="4027268" cy="1721360"/>
          </a:xfrm>
          <a:prstGeom prst="uturnArrow">
            <a:avLst>
              <a:gd name="adj1" fmla="val 737"/>
              <a:gd name="adj2" fmla="val 6777"/>
              <a:gd name="adj3" fmla="val 10421"/>
              <a:gd name="adj4" fmla="val 22503"/>
              <a:gd name="adj5" fmla="val 505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black"/>
              </a:solidFill>
            </a:endParaRPr>
          </a:p>
        </p:txBody>
      </p:sp>
      <p:sp>
        <p:nvSpPr>
          <p:cNvPr id="18" name="Right Arrow 17"/>
          <p:cNvSpPr/>
          <p:nvPr/>
        </p:nvSpPr>
        <p:spPr>
          <a:xfrm rot="19209040">
            <a:off x="952725" y="2551542"/>
            <a:ext cx="2350013" cy="270372"/>
          </a:xfrm>
          <a:prstGeom prst="rightArrow">
            <a:avLst>
              <a:gd name="adj1" fmla="val 9761"/>
              <a:gd name="adj2" fmla="val 872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pic>
        <p:nvPicPr>
          <p:cNvPr id="45" name="Picture 44">
            <a:extLst>
              <a:ext uri="{FF2B5EF4-FFF2-40B4-BE49-F238E27FC236}">
                <a16:creationId xmlns:a16="http://schemas.microsoft.com/office/drawing/2014/main" xmlns="" id="{63438AD2-F2E7-41F3-AF31-89933B63C882}"/>
              </a:ext>
            </a:extLst>
          </p:cNvPr>
          <p:cNvPicPr>
            <a:picLocks noChangeAspect="1"/>
          </p:cNvPicPr>
          <p:nvPr/>
        </p:nvPicPr>
        <p:blipFill>
          <a:blip r:embed="rId8"/>
          <a:stretch>
            <a:fillRect/>
          </a:stretch>
        </p:blipFill>
        <p:spPr>
          <a:xfrm>
            <a:off x="8520286" y="4324150"/>
            <a:ext cx="1807694" cy="1816406"/>
          </a:xfrm>
          <a:prstGeom prst="rect">
            <a:avLst/>
          </a:prstGeom>
          <a:ln w="38100">
            <a:solidFill>
              <a:srgbClr val="FF0000"/>
            </a:solidFill>
          </a:ln>
        </p:spPr>
      </p:pic>
      <p:sp>
        <p:nvSpPr>
          <p:cNvPr id="46" name="TextBox 45">
            <a:extLst>
              <a:ext uri="{FF2B5EF4-FFF2-40B4-BE49-F238E27FC236}">
                <a16:creationId xmlns:a16="http://schemas.microsoft.com/office/drawing/2014/main" xmlns="" id="{E6521E26-A5F4-4387-A2A3-062B8030E74C}"/>
              </a:ext>
            </a:extLst>
          </p:cNvPr>
          <p:cNvSpPr txBox="1"/>
          <p:nvPr/>
        </p:nvSpPr>
        <p:spPr>
          <a:xfrm>
            <a:off x="7885553" y="3087420"/>
            <a:ext cx="3400669" cy="923330"/>
          </a:xfrm>
          <a:prstGeom prst="rect">
            <a:avLst/>
          </a:prstGeom>
          <a:noFill/>
        </p:spPr>
        <p:txBody>
          <a:bodyPr wrap="square" rtlCol="0">
            <a:spAutoFit/>
          </a:bodyPr>
          <a:lstStyle/>
          <a:p>
            <a:pPr algn="ctr"/>
            <a:r>
              <a:rPr lang="en-CA" dirty="0">
                <a:solidFill>
                  <a:srgbClr val="FF0000"/>
                </a:solidFill>
              </a:rPr>
              <a:t>TRAINED NETWORK WITH FROZEN WEIGHTS (INTELLIGENCE HAS BEEN CAPTURED!</a:t>
            </a:r>
          </a:p>
        </p:txBody>
      </p:sp>
      <p:sp>
        <p:nvSpPr>
          <p:cNvPr id="4" name="Rectangle: Rounded Corners 3">
            <a:extLst>
              <a:ext uri="{FF2B5EF4-FFF2-40B4-BE49-F238E27FC236}">
                <a16:creationId xmlns:a16="http://schemas.microsoft.com/office/drawing/2014/main" xmlns="" id="{CC6B3A33-4E0F-46B2-AB6E-8AE8A2C70FA5}"/>
              </a:ext>
            </a:extLst>
          </p:cNvPr>
          <p:cNvSpPr/>
          <p:nvPr/>
        </p:nvSpPr>
        <p:spPr>
          <a:xfrm>
            <a:off x="243464" y="1219200"/>
            <a:ext cx="6351165" cy="3419385"/>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xmlns="" id="{5F1B957B-38B7-489F-99E1-82E571B7F168}"/>
              </a:ext>
            </a:extLst>
          </p:cNvPr>
          <p:cNvSpPr/>
          <p:nvPr/>
        </p:nvSpPr>
        <p:spPr>
          <a:xfrm>
            <a:off x="5530812" y="3504183"/>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800" b="1" dirty="0"/>
              <a:t>STEP #1: TRAINING</a:t>
            </a:r>
            <a:endParaRPr lang="en-US" sz="800" b="1" dirty="0"/>
          </a:p>
        </p:txBody>
      </p:sp>
      <p:sp>
        <p:nvSpPr>
          <p:cNvPr id="47" name="Rectangle: Rounded Corners 46">
            <a:extLst>
              <a:ext uri="{FF2B5EF4-FFF2-40B4-BE49-F238E27FC236}">
                <a16:creationId xmlns:a16="http://schemas.microsoft.com/office/drawing/2014/main" xmlns="" id="{601DA575-847F-41DF-9FF7-0AE1E959C18B}"/>
              </a:ext>
            </a:extLst>
          </p:cNvPr>
          <p:cNvSpPr/>
          <p:nvPr/>
        </p:nvSpPr>
        <p:spPr>
          <a:xfrm>
            <a:off x="7012533" y="4066043"/>
            <a:ext cx="4936003" cy="2639557"/>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xmlns="" id="{DA8F6978-EEBF-48C3-86BD-F22B6760DE6B}"/>
              </a:ext>
            </a:extLst>
          </p:cNvPr>
          <p:cNvSpPr/>
          <p:nvPr/>
        </p:nvSpPr>
        <p:spPr>
          <a:xfrm>
            <a:off x="10859850" y="5698234"/>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800" b="1" dirty="0"/>
              <a:t>STEP #2: TESTING</a:t>
            </a:r>
            <a:endParaRPr lang="en-US" sz="800" b="1" dirty="0"/>
          </a:p>
        </p:txBody>
      </p:sp>
    </p:spTree>
    <p:extLst>
      <p:ext uri="{BB962C8B-B14F-4D97-AF65-F5344CB8AC3E}">
        <p14:creationId xmlns:p14="http://schemas.microsoft.com/office/powerpoint/2010/main" val="155382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ppt_x"/>
                                          </p:val>
                                        </p:tav>
                                        <p:tav tm="100000">
                                          <p:val>
                                            <p:strVal val="#ppt_x"/>
                                          </p:val>
                                        </p:tav>
                                      </p:tavLst>
                                    </p:anim>
                                    <p:anim calcmode="lin" valueType="num">
                                      <p:cBhvr additive="base">
                                        <p:cTn id="40" dur="500" fill="hold"/>
                                        <p:tgtEl>
                                          <p:spTgt spid="2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2" presetClass="entr" presetSubtype="4"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500" fill="hold"/>
                                        <p:tgtEl>
                                          <p:spTgt spid="25"/>
                                        </p:tgtEl>
                                        <p:attrNameLst>
                                          <p:attrName>ppt_x</p:attrName>
                                        </p:attrNameLst>
                                      </p:cBhvr>
                                      <p:tavLst>
                                        <p:tav tm="0">
                                          <p:val>
                                            <p:strVal val="#ppt_x"/>
                                          </p:val>
                                        </p:tav>
                                        <p:tav tm="100000">
                                          <p:val>
                                            <p:strVal val="#ppt_x"/>
                                          </p:val>
                                        </p:tav>
                                      </p:tavLst>
                                    </p:anim>
                                    <p:anim calcmode="lin" valueType="num">
                                      <p:cBhvr additive="base">
                                        <p:cTn id="5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2"/>
                                        </p:tgtEl>
                                        <p:attrNameLst>
                                          <p:attrName>style.visibility</p:attrName>
                                        </p:attrNameLst>
                                      </p:cBhvr>
                                      <p:to>
                                        <p:strVal val="visible"/>
                                      </p:to>
                                    </p:set>
                                    <p:anim calcmode="lin" valueType="num">
                                      <p:cBhvr additive="base">
                                        <p:cTn id="64" dur="500" fill="hold"/>
                                        <p:tgtEl>
                                          <p:spTgt spid="2"/>
                                        </p:tgtEl>
                                        <p:attrNameLst>
                                          <p:attrName>ppt_x</p:attrName>
                                        </p:attrNameLst>
                                      </p:cBhvr>
                                      <p:tavLst>
                                        <p:tav tm="0">
                                          <p:val>
                                            <p:strVal val="#ppt_x"/>
                                          </p:val>
                                        </p:tav>
                                        <p:tav tm="100000">
                                          <p:val>
                                            <p:strVal val="#ppt_x"/>
                                          </p:val>
                                        </p:tav>
                                      </p:tavLst>
                                    </p:anim>
                                    <p:anim calcmode="lin" valueType="num">
                                      <p:cBhvr additive="base">
                                        <p:cTn id="65" dur="500" fill="hold"/>
                                        <p:tgtEl>
                                          <p:spTgt spid="2"/>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3"/>
                                        </p:tgtEl>
                                        <p:attrNameLst>
                                          <p:attrName>style.visibility</p:attrName>
                                        </p:attrNameLst>
                                      </p:cBhvr>
                                      <p:to>
                                        <p:strVal val="visible"/>
                                      </p:to>
                                    </p:set>
                                    <p:anim calcmode="lin" valueType="num">
                                      <p:cBhvr additive="base">
                                        <p:cTn id="68" dur="500" fill="hold"/>
                                        <p:tgtEl>
                                          <p:spTgt spid="3"/>
                                        </p:tgtEl>
                                        <p:attrNameLst>
                                          <p:attrName>ppt_x</p:attrName>
                                        </p:attrNameLst>
                                      </p:cBhvr>
                                      <p:tavLst>
                                        <p:tav tm="0">
                                          <p:val>
                                            <p:strVal val="#ppt_x"/>
                                          </p:val>
                                        </p:tav>
                                        <p:tav tm="100000">
                                          <p:val>
                                            <p:strVal val="#ppt_x"/>
                                          </p:val>
                                        </p:tav>
                                      </p:tavLst>
                                    </p:anim>
                                    <p:anim calcmode="lin" valueType="num">
                                      <p:cBhvr additive="base">
                                        <p:cTn id="6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1000"/>
                                        <p:tgtEl>
                                          <p:spTgt spid="46"/>
                                        </p:tgtEl>
                                      </p:cBhvr>
                                    </p:animEffect>
                                    <p:anim calcmode="lin" valueType="num">
                                      <p:cBhvr>
                                        <p:cTn id="75" dur="1000" fill="hold"/>
                                        <p:tgtEl>
                                          <p:spTgt spid="46"/>
                                        </p:tgtEl>
                                        <p:attrNameLst>
                                          <p:attrName>ppt_x</p:attrName>
                                        </p:attrNameLst>
                                      </p:cBhvr>
                                      <p:tavLst>
                                        <p:tav tm="0">
                                          <p:val>
                                            <p:strVal val="#ppt_x"/>
                                          </p:val>
                                        </p:tav>
                                        <p:tav tm="100000">
                                          <p:val>
                                            <p:strVal val="#ppt_x"/>
                                          </p:val>
                                        </p:tav>
                                      </p:tavLst>
                                    </p:anim>
                                    <p:anim calcmode="lin" valueType="num">
                                      <p:cBhvr>
                                        <p:cTn id="76" dur="1000" fill="hold"/>
                                        <p:tgtEl>
                                          <p:spTgt spid="46"/>
                                        </p:tgtEl>
                                        <p:attrNameLst>
                                          <p:attrName>ppt_y</p:attrName>
                                        </p:attrNameLst>
                                      </p:cBhvr>
                                      <p:tavLst>
                                        <p:tav tm="0">
                                          <p:val>
                                            <p:strVal val="#ppt_y+.1"/>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500" fill="hold"/>
                                        <p:tgtEl>
                                          <p:spTgt spid="45"/>
                                        </p:tgtEl>
                                        <p:attrNameLst>
                                          <p:attrName>ppt_x</p:attrName>
                                        </p:attrNameLst>
                                      </p:cBhvr>
                                      <p:tavLst>
                                        <p:tav tm="0">
                                          <p:val>
                                            <p:strVal val="#ppt_x"/>
                                          </p:val>
                                        </p:tav>
                                        <p:tav tm="100000">
                                          <p:val>
                                            <p:strVal val="#ppt_x"/>
                                          </p:val>
                                        </p:tav>
                                      </p:tavLst>
                                    </p:anim>
                                    <p:anim calcmode="lin" valueType="num">
                                      <p:cBhvr additive="base">
                                        <p:cTn id="8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9"/>
                                        </p:tgtEl>
                                        <p:attrNameLst>
                                          <p:attrName>style.visibility</p:attrName>
                                        </p:attrNameLst>
                                      </p:cBhvr>
                                      <p:to>
                                        <p:strVal val="visible"/>
                                      </p:to>
                                    </p:set>
                                    <p:anim calcmode="lin" valueType="num">
                                      <p:cBhvr additive="base">
                                        <p:cTn id="85" dur="500" fill="hold"/>
                                        <p:tgtEl>
                                          <p:spTgt spid="39"/>
                                        </p:tgtEl>
                                        <p:attrNameLst>
                                          <p:attrName>ppt_x</p:attrName>
                                        </p:attrNameLst>
                                      </p:cBhvr>
                                      <p:tavLst>
                                        <p:tav tm="0">
                                          <p:val>
                                            <p:strVal val="#ppt_x"/>
                                          </p:val>
                                        </p:tav>
                                        <p:tav tm="100000">
                                          <p:val>
                                            <p:strVal val="#ppt_x"/>
                                          </p:val>
                                        </p:tav>
                                      </p:tavLst>
                                    </p:anim>
                                    <p:anim calcmode="lin" valueType="num">
                                      <p:cBhvr additive="base">
                                        <p:cTn id="8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anim calcmode="lin" valueType="num">
                                      <p:cBhvr additive="base">
                                        <p:cTn id="91" dur="500" fill="hold"/>
                                        <p:tgtEl>
                                          <p:spTgt spid="34"/>
                                        </p:tgtEl>
                                        <p:attrNameLst>
                                          <p:attrName>ppt_x</p:attrName>
                                        </p:attrNameLst>
                                      </p:cBhvr>
                                      <p:tavLst>
                                        <p:tav tm="0">
                                          <p:val>
                                            <p:strVal val="#ppt_x"/>
                                          </p:val>
                                        </p:tav>
                                        <p:tav tm="100000">
                                          <p:val>
                                            <p:strVal val="#ppt_x"/>
                                          </p:val>
                                        </p:tav>
                                      </p:tavLst>
                                    </p:anim>
                                    <p:anim calcmode="lin" valueType="num">
                                      <p:cBhvr additive="base">
                                        <p:cTn id="9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19" grpId="0"/>
      <p:bldP spid="20" grpId="0"/>
      <p:bldP spid="24" grpId="0" animBg="1"/>
      <p:bldP spid="30" grpId="0" animBg="1"/>
      <p:bldP spid="2" grpId="0" animBg="1"/>
      <p:bldP spid="3" grpId="0"/>
      <p:bldP spid="17" grpId="0" animBg="1"/>
      <p:bldP spid="18" grpId="0" animBg="1"/>
      <p:bldP spid="4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xmlns="" id="{0F9D04B7-03C9-4895-84F6-D6380FD573A6}"/>
              </a:ext>
            </a:extLst>
          </p:cNvPr>
          <p:cNvSpPr txBox="1"/>
          <p:nvPr/>
        </p:nvSpPr>
        <p:spPr>
          <a:xfrm>
            <a:off x="762000" y="2057400"/>
            <a:ext cx="5638800" cy="1754326"/>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UNDER THE HOOD #3: AI LINGO DEMYSTIFIED! </a:t>
            </a:r>
          </a:p>
        </p:txBody>
      </p:sp>
      <p:sp>
        <p:nvSpPr>
          <p:cNvPr id="6" name="Rectangle: Rounded Corners 5">
            <a:extLst>
              <a:ext uri="{FF2B5EF4-FFF2-40B4-BE49-F238E27FC236}">
                <a16:creationId xmlns:a16="http://schemas.microsoft.com/office/drawing/2014/main" xmlns="" id="{5C476059-12A9-44C2-B94B-BA3CA9F34BB1}"/>
              </a:ext>
            </a:extLst>
          </p:cNvPr>
          <p:cNvSpPr/>
          <p:nvPr/>
        </p:nvSpPr>
        <p:spPr>
          <a:xfrm>
            <a:off x="866775" y="4727396"/>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10DD8B76-84AF-453C-B431-4D27999CB7F0}"/>
              </a:ext>
            </a:extLst>
          </p:cNvPr>
          <p:cNvSpPr/>
          <p:nvPr/>
        </p:nvSpPr>
        <p:spPr>
          <a:xfrm>
            <a:off x="866775" y="4724400"/>
            <a:ext cx="365760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9D1763D4-CA07-4EA8-80BE-2CFF8430D0ED}"/>
              </a:ext>
            </a:extLst>
          </p:cNvPr>
          <p:cNvSpPr txBox="1"/>
          <p:nvPr/>
        </p:nvSpPr>
        <p:spPr>
          <a:xfrm>
            <a:off x="790575" y="5142289"/>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xmlns="" id="{E9D983AA-6E2F-451F-B6B9-94496459C460}"/>
              </a:ext>
            </a:extLst>
          </p:cNvPr>
          <p:cNvSpPr txBox="1"/>
          <p:nvPr/>
        </p:nvSpPr>
        <p:spPr>
          <a:xfrm>
            <a:off x="6276975" y="5142289"/>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xmlns="" id="{79FC6054-54AD-4F7E-99FE-A7CFBC6393BB}"/>
              </a:ext>
            </a:extLst>
          </p:cNvPr>
          <p:cNvSpPr/>
          <p:nvPr/>
        </p:nvSpPr>
        <p:spPr>
          <a:xfrm>
            <a:off x="4371975" y="5019197"/>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59619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72EACFBE-98EC-4C96-89FC-B852F3EAB95B}"/>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13" name="Picture 12">
            <a:extLst>
              <a:ext uri="{FF2B5EF4-FFF2-40B4-BE49-F238E27FC236}">
                <a16:creationId xmlns:a16="http://schemas.microsoft.com/office/drawing/2014/main" xmlns="" id="{2E00B7DC-C5F9-4FC2-95E6-87D5BB68A60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4" name="Прямоугольник 4">
            <a:extLst>
              <a:ext uri="{FF2B5EF4-FFF2-40B4-BE49-F238E27FC236}">
                <a16:creationId xmlns:a16="http://schemas.microsoft.com/office/drawing/2014/main" xmlns="" id="{B60C60B0-3444-9140-9E54-468F1253AF9E}"/>
              </a:ext>
            </a:extLst>
          </p:cNvPr>
          <p:cNvSpPr/>
          <p:nvPr/>
        </p:nvSpPr>
        <p:spPr>
          <a:xfrm>
            <a:off x="137833" y="177510"/>
            <a:ext cx="10051847" cy="584775"/>
          </a:xfrm>
          <a:prstGeom prst="rect">
            <a:avLst/>
          </a:prstGeom>
        </p:spPr>
        <p:txBody>
          <a:bodyPr wrap="square">
            <a:spAutoFit/>
          </a:bodyPr>
          <a:lstStyle/>
          <a:p>
            <a:r>
              <a:rPr lang="en-US" sz="2400" b="1" dirty="0">
                <a:solidFill>
                  <a:schemeClr val="bg1"/>
                </a:solidFill>
                <a:latin typeface="Montserrat" charset="0"/>
              </a:rPr>
              <a:t>EPOCHS</a:t>
            </a:r>
            <a:endParaRPr lang="ru-RU" sz="2400" b="1" dirty="0">
              <a:solidFill>
                <a:schemeClr val="bg1"/>
              </a:solidFill>
            </a:endParaRPr>
          </a:p>
        </p:txBody>
      </p:sp>
      <p:pic>
        <p:nvPicPr>
          <p:cNvPr id="6" name="Picture 4">
            <a:extLst>
              <a:ext uri="{FF2B5EF4-FFF2-40B4-BE49-F238E27FC236}">
                <a16:creationId xmlns:a16="http://schemas.microsoft.com/office/drawing/2014/main" xmlns="" id="{A80FA36F-FCB7-432E-A69D-69C29F627E18}"/>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2000" y="3569071"/>
            <a:ext cx="3352800" cy="250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a:extLst>
              <a:ext uri="{FF2B5EF4-FFF2-40B4-BE49-F238E27FC236}">
                <a16:creationId xmlns:a16="http://schemas.microsoft.com/office/drawing/2014/main" xmlns="" id="{2660C50A-CF88-4204-92DD-EBDEEDB4440C}"/>
              </a:ext>
            </a:extLst>
          </p:cNvPr>
          <p:cNvSpPr/>
          <p:nvPr/>
        </p:nvSpPr>
        <p:spPr>
          <a:xfrm>
            <a:off x="112137" y="1778724"/>
            <a:ext cx="4953000" cy="1754326"/>
          </a:xfrm>
          <a:prstGeom prst="rect">
            <a:avLst/>
          </a:prstGeom>
        </p:spPr>
        <p:txBody>
          <a:bodyPr wrap="square">
            <a:spAutoFit/>
          </a:bodyPr>
          <a:lstStyle/>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Practice makes perfect! </a:t>
            </a:r>
          </a:p>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Similar to humans, AI learns overtime and its intelligence amplifies as we continually feed the training data to it.</a:t>
            </a:r>
          </a:p>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An Epoch means that AI has been fed with the entire dataset once.</a:t>
            </a:r>
          </a:p>
        </p:txBody>
      </p:sp>
      <p:pic>
        <p:nvPicPr>
          <p:cNvPr id="2" name="Picture 1">
            <a:extLst>
              <a:ext uri="{FF2B5EF4-FFF2-40B4-BE49-F238E27FC236}">
                <a16:creationId xmlns:a16="http://schemas.microsoft.com/office/drawing/2014/main" xmlns="" id="{5B86740F-47D3-4287-869D-583E16AB63B9}"/>
              </a:ext>
            </a:extLst>
          </p:cNvPr>
          <p:cNvPicPr>
            <a:picLocks noChangeAspect="1"/>
          </p:cNvPicPr>
          <p:nvPr/>
        </p:nvPicPr>
        <p:blipFill rotWithShape="1">
          <a:blip r:embed="rId5"/>
          <a:srcRect l="-6" t="5556" r="58750" b="9999"/>
          <a:stretch/>
        </p:blipFill>
        <p:spPr>
          <a:xfrm>
            <a:off x="4953000" y="1661505"/>
            <a:ext cx="7173550" cy="4129695"/>
          </a:xfrm>
          <a:prstGeom prst="rect">
            <a:avLst/>
          </a:prstGeom>
          <a:ln w="57150">
            <a:solidFill>
              <a:srgbClr val="FF0000"/>
            </a:solidFill>
          </a:ln>
        </p:spPr>
      </p:pic>
    </p:spTree>
    <p:extLst>
      <p:ext uri="{BB962C8B-B14F-4D97-AF65-F5344CB8AC3E}">
        <p14:creationId xmlns:p14="http://schemas.microsoft.com/office/powerpoint/2010/main" val="15628950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72EACFBE-98EC-4C96-89FC-B852F3EAB95B}"/>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13" name="Picture 12">
            <a:extLst>
              <a:ext uri="{FF2B5EF4-FFF2-40B4-BE49-F238E27FC236}">
                <a16:creationId xmlns:a16="http://schemas.microsoft.com/office/drawing/2014/main" xmlns="" id="{2E00B7DC-C5F9-4FC2-95E6-87D5BB68A60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4" name="Прямоугольник 4">
            <a:extLst>
              <a:ext uri="{FF2B5EF4-FFF2-40B4-BE49-F238E27FC236}">
                <a16:creationId xmlns:a16="http://schemas.microsoft.com/office/drawing/2014/main" xmlns="" id="{B60C60B0-3444-9140-9E54-468F1253AF9E}"/>
              </a:ext>
            </a:extLst>
          </p:cNvPr>
          <p:cNvSpPr/>
          <p:nvPr/>
        </p:nvSpPr>
        <p:spPr>
          <a:xfrm>
            <a:off x="137833" y="177510"/>
            <a:ext cx="10051847" cy="584775"/>
          </a:xfrm>
          <a:prstGeom prst="rect">
            <a:avLst/>
          </a:prstGeom>
        </p:spPr>
        <p:txBody>
          <a:bodyPr wrap="square">
            <a:spAutoFit/>
          </a:bodyPr>
          <a:lstStyle/>
          <a:p>
            <a:r>
              <a:rPr lang="en-US" sz="2400" b="1" dirty="0">
                <a:solidFill>
                  <a:schemeClr val="bg1"/>
                </a:solidFill>
                <a:latin typeface="Montserrat" charset="0"/>
              </a:rPr>
              <a:t>BATCH SIZE</a:t>
            </a:r>
            <a:endParaRPr lang="ru-RU" sz="2400" b="1" dirty="0">
              <a:solidFill>
                <a:schemeClr val="bg1"/>
              </a:solidFill>
            </a:endParaRPr>
          </a:p>
        </p:txBody>
      </p:sp>
      <p:sp>
        <p:nvSpPr>
          <p:cNvPr id="11" name="Rectangle 10">
            <a:extLst>
              <a:ext uri="{FF2B5EF4-FFF2-40B4-BE49-F238E27FC236}">
                <a16:creationId xmlns:a16="http://schemas.microsoft.com/office/drawing/2014/main" xmlns="" id="{6E074568-9B68-497A-B390-69718853EA8B}"/>
              </a:ext>
            </a:extLst>
          </p:cNvPr>
          <p:cNvSpPr/>
          <p:nvPr/>
        </p:nvSpPr>
        <p:spPr>
          <a:xfrm>
            <a:off x="0" y="1818786"/>
            <a:ext cx="5374263" cy="2585323"/>
          </a:xfrm>
          <a:prstGeom prst="rect">
            <a:avLst/>
          </a:prstGeom>
        </p:spPr>
        <p:txBody>
          <a:bodyPr wrap="square">
            <a:spAutoFit/>
          </a:bodyPr>
          <a:lstStyle/>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When AI is trained, we generally don’t feed the entire dataset to the AI model due to computation and memory limitations. </a:t>
            </a:r>
          </a:p>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Therefore, we generally breakdown the training data into smaller batches which are fed to the model individually. </a:t>
            </a:r>
          </a:p>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An epoch contains one or more batches.</a:t>
            </a:r>
          </a:p>
          <a:p>
            <a:pPr marL="285750" indent="-285750">
              <a:buFont typeface="Arial" panose="020B0604020202020204" pitchFamily="34" charset="0"/>
              <a:buChar char="•"/>
            </a:pPr>
            <a:endParaRPr lang="en-CA" dirty="0">
              <a:solidFill>
                <a:schemeClr val="bg1"/>
              </a:solidFill>
              <a:latin typeface="Montserrat" charset="0"/>
              <a:ea typeface="Montserrat" charset="0"/>
              <a:cs typeface="Montserrat" charset="0"/>
            </a:endParaRPr>
          </a:p>
        </p:txBody>
      </p:sp>
      <p:pic>
        <p:nvPicPr>
          <p:cNvPr id="2" name="Picture 1">
            <a:extLst>
              <a:ext uri="{FF2B5EF4-FFF2-40B4-BE49-F238E27FC236}">
                <a16:creationId xmlns:a16="http://schemas.microsoft.com/office/drawing/2014/main" xmlns="" id="{064EDB84-5D0F-430B-8CF6-F4FFFF43596C}"/>
              </a:ext>
            </a:extLst>
          </p:cNvPr>
          <p:cNvPicPr>
            <a:picLocks noChangeAspect="1"/>
          </p:cNvPicPr>
          <p:nvPr/>
        </p:nvPicPr>
        <p:blipFill rotWithShape="1">
          <a:blip r:embed="rId4"/>
          <a:srcRect t="5555" r="59375" b="10000"/>
          <a:stretch/>
        </p:blipFill>
        <p:spPr>
          <a:xfrm>
            <a:off x="5236679" y="1538894"/>
            <a:ext cx="6882653" cy="4023705"/>
          </a:xfrm>
          <a:prstGeom prst="rect">
            <a:avLst/>
          </a:prstGeom>
          <a:ln w="57150">
            <a:solidFill>
              <a:srgbClr val="FF0000"/>
            </a:solidFill>
          </a:ln>
        </p:spPr>
      </p:pic>
    </p:spTree>
    <p:extLst>
      <p:ext uri="{BB962C8B-B14F-4D97-AF65-F5344CB8AC3E}">
        <p14:creationId xmlns:p14="http://schemas.microsoft.com/office/powerpoint/2010/main" val="25871734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72EACFBE-98EC-4C96-89FC-B852F3EAB95B}"/>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13" name="Picture 12">
            <a:extLst>
              <a:ext uri="{FF2B5EF4-FFF2-40B4-BE49-F238E27FC236}">
                <a16:creationId xmlns:a16="http://schemas.microsoft.com/office/drawing/2014/main" xmlns="" id="{2E00B7DC-C5F9-4FC2-95E6-87D5BB68A60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4" name="Прямоугольник 4">
            <a:extLst>
              <a:ext uri="{FF2B5EF4-FFF2-40B4-BE49-F238E27FC236}">
                <a16:creationId xmlns:a16="http://schemas.microsoft.com/office/drawing/2014/main" xmlns="" id="{B60C60B0-3444-9140-9E54-468F1253AF9E}"/>
              </a:ext>
            </a:extLst>
          </p:cNvPr>
          <p:cNvSpPr/>
          <p:nvPr/>
        </p:nvSpPr>
        <p:spPr>
          <a:xfrm>
            <a:off x="137833" y="177510"/>
            <a:ext cx="10051847" cy="584775"/>
          </a:xfrm>
          <a:prstGeom prst="rect">
            <a:avLst/>
          </a:prstGeom>
        </p:spPr>
        <p:txBody>
          <a:bodyPr wrap="square">
            <a:spAutoFit/>
          </a:bodyPr>
          <a:lstStyle/>
          <a:p>
            <a:r>
              <a:rPr lang="en-US" sz="2400" b="1" dirty="0">
                <a:solidFill>
                  <a:schemeClr val="bg1"/>
                </a:solidFill>
                <a:latin typeface="Montserrat" charset="0"/>
              </a:rPr>
              <a:t>LEARNING RATE</a:t>
            </a:r>
            <a:endParaRPr lang="ru-RU" sz="2400" b="1" dirty="0">
              <a:solidFill>
                <a:schemeClr val="bg1"/>
              </a:solidFill>
            </a:endParaRPr>
          </a:p>
        </p:txBody>
      </p:sp>
      <p:sp>
        <p:nvSpPr>
          <p:cNvPr id="6" name="Rectangle 5">
            <a:extLst>
              <a:ext uri="{FF2B5EF4-FFF2-40B4-BE49-F238E27FC236}">
                <a16:creationId xmlns:a16="http://schemas.microsoft.com/office/drawing/2014/main" xmlns="" id="{C4154E86-3F33-40AC-AA28-C8C0B9D8387C}"/>
              </a:ext>
            </a:extLst>
          </p:cNvPr>
          <p:cNvSpPr/>
          <p:nvPr/>
        </p:nvSpPr>
        <p:spPr>
          <a:xfrm>
            <a:off x="27928" y="1472802"/>
            <a:ext cx="4924385" cy="3139321"/>
          </a:xfrm>
          <a:prstGeom prst="rect">
            <a:avLst/>
          </a:prstGeom>
        </p:spPr>
        <p:txBody>
          <a:bodyPr wrap="square">
            <a:spAutoFit/>
          </a:bodyPr>
          <a:lstStyle/>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Learning rate represents the size of the steps taken which indicates how aggressive you’d like to train the AI.</a:t>
            </a:r>
          </a:p>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If learning rate increases, the area covered in the search space will increase so we might reach goal (global minimum) faster. However, we can overshoot the target.</a:t>
            </a:r>
          </a:p>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For small learning rates, training will take much longer to reach optimized weight values.</a:t>
            </a:r>
          </a:p>
        </p:txBody>
      </p:sp>
      <p:sp>
        <p:nvSpPr>
          <p:cNvPr id="3" name="Rectangle 2">
            <a:extLst>
              <a:ext uri="{FF2B5EF4-FFF2-40B4-BE49-F238E27FC236}">
                <a16:creationId xmlns:a16="http://schemas.microsoft.com/office/drawing/2014/main" xmlns="" id="{95F1D093-0B7B-4DC5-A9EF-3D238A76C40A}"/>
              </a:ext>
            </a:extLst>
          </p:cNvPr>
          <p:cNvSpPr/>
          <p:nvPr/>
        </p:nvSpPr>
        <p:spPr>
          <a:xfrm>
            <a:off x="4800600" y="6058972"/>
            <a:ext cx="3689812" cy="461665"/>
          </a:xfrm>
          <a:prstGeom prst="rect">
            <a:avLst/>
          </a:prstGeom>
        </p:spPr>
        <p:txBody>
          <a:bodyPr wrap="square">
            <a:spAutoFit/>
          </a:bodyPr>
          <a:lstStyle/>
          <a:p>
            <a:pPr marL="128588" indent="-128588">
              <a:buFont typeface="Arial" panose="020B0604020202020204" pitchFamily="34" charset="0"/>
              <a:buChar char="•"/>
            </a:pPr>
            <a:r>
              <a:rPr lang="en-US" sz="1200" dirty="0">
                <a:solidFill>
                  <a:schemeClr val="bg1"/>
                </a:solidFill>
              </a:rPr>
              <a:t>https://commons.wikimedia.org/wiki/File:Error_surface_of_a_linear_neuron_with_two_input_weights.png</a:t>
            </a:r>
          </a:p>
        </p:txBody>
      </p:sp>
      <p:pic>
        <p:nvPicPr>
          <p:cNvPr id="6148" name="Picture 4">
            <a:extLst>
              <a:ext uri="{FF2B5EF4-FFF2-40B4-BE49-F238E27FC236}">
                <a16:creationId xmlns:a16="http://schemas.microsoft.com/office/drawing/2014/main" xmlns="" id="{4D4F3812-5B2E-4E4A-8B05-1C3D2C8EBE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012" y="4638220"/>
            <a:ext cx="2600237" cy="1950178"/>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xmlns="" id="{78C393E4-581C-43E9-A1AE-EDFCC633424F}"/>
              </a:ext>
            </a:extLst>
          </p:cNvPr>
          <p:cNvPicPr>
            <a:picLocks noChangeAspect="1"/>
          </p:cNvPicPr>
          <p:nvPr/>
        </p:nvPicPr>
        <p:blipFill rotWithShape="1">
          <a:blip r:embed="rId5"/>
          <a:srcRect t="7778" r="59380" b="8448"/>
          <a:stretch/>
        </p:blipFill>
        <p:spPr>
          <a:xfrm>
            <a:off x="5002364" y="1507215"/>
            <a:ext cx="6828025" cy="3960640"/>
          </a:xfrm>
          <a:prstGeom prst="rect">
            <a:avLst/>
          </a:prstGeom>
          <a:ln w="57150">
            <a:solidFill>
              <a:srgbClr val="FF0000"/>
            </a:solidFill>
          </a:ln>
        </p:spPr>
      </p:pic>
    </p:spTree>
    <p:extLst>
      <p:ext uri="{BB962C8B-B14F-4D97-AF65-F5344CB8AC3E}">
        <p14:creationId xmlns:p14="http://schemas.microsoft.com/office/powerpoint/2010/main" val="8594234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72EACFBE-98EC-4C96-89FC-B852F3EAB95B}"/>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13" name="Picture 12">
            <a:extLst>
              <a:ext uri="{FF2B5EF4-FFF2-40B4-BE49-F238E27FC236}">
                <a16:creationId xmlns:a16="http://schemas.microsoft.com/office/drawing/2014/main" xmlns="" id="{2E00B7DC-C5F9-4FC2-95E6-87D5BB68A60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4" name="Прямоугольник 4">
            <a:extLst>
              <a:ext uri="{FF2B5EF4-FFF2-40B4-BE49-F238E27FC236}">
                <a16:creationId xmlns:a16="http://schemas.microsoft.com/office/drawing/2014/main" xmlns="" id="{B60C60B0-3444-9140-9E54-468F1253AF9E}"/>
              </a:ext>
            </a:extLst>
          </p:cNvPr>
          <p:cNvSpPr/>
          <p:nvPr/>
        </p:nvSpPr>
        <p:spPr>
          <a:xfrm>
            <a:off x="137833" y="177510"/>
            <a:ext cx="10051847" cy="461665"/>
          </a:xfrm>
          <a:prstGeom prst="rect">
            <a:avLst/>
          </a:prstGeom>
        </p:spPr>
        <p:txBody>
          <a:bodyPr wrap="square">
            <a:spAutoFit/>
          </a:bodyPr>
          <a:lstStyle/>
          <a:p>
            <a:r>
              <a:rPr lang="en-CA" sz="2400" b="1" dirty="0">
                <a:solidFill>
                  <a:schemeClr val="bg1"/>
                </a:solidFill>
                <a:latin typeface="Montserrat" charset="0"/>
              </a:rPr>
              <a:t>ACCURACY &amp; LOSS</a:t>
            </a:r>
            <a:endParaRPr lang="ru-RU" sz="2400" b="1" dirty="0">
              <a:solidFill>
                <a:schemeClr val="bg1"/>
              </a:solidFill>
            </a:endParaRPr>
          </a:p>
        </p:txBody>
      </p:sp>
      <p:pic>
        <p:nvPicPr>
          <p:cNvPr id="3" name="Picture 2">
            <a:extLst>
              <a:ext uri="{FF2B5EF4-FFF2-40B4-BE49-F238E27FC236}">
                <a16:creationId xmlns:a16="http://schemas.microsoft.com/office/drawing/2014/main" xmlns="" id="{E14D6E87-5815-4484-A748-05955B797CE1}"/>
              </a:ext>
            </a:extLst>
          </p:cNvPr>
          <p:cNvPicPr>
            <a:picLocks noChangeAspect="1"/>
          </p:cNvPicPr>
          <p:nvPr/>
        </p:nvPicPr>
        <p:blipFill>
          <a:blip r:embed="rId4"/>
          <a:stretch>
            <a:fillRect/>
          </a:stretch>
        </p:blipFill>
        <p:spPr>
          <a:xfrm>
            <a:off x="381000" y="1671030"/>
            <a:ext cx="8077200" cy="4081747"/>
          </a:xfrm>
          <a:prstGeom prst="rect">
            <a:avLst/>
          </a:prstGeom>
          <a:ln w="57150">
            <a:solidFill>
              <a:srgbClr val="FF0000"/>
            </a:solidFill>
          </a:ln>
        </p:spPr>
      </p:pic>
      <p:sp>
        <p:nvSpPr>
          <p:cNvPr id="5" name="TextBox 4">
            <a:extLst>
              <a:ext uri="{FF2B5EF4-FFF2-40B4-BE49-F238E27FC236}">
                <a16:creationId xmlns:a16="http://schemas.microsoft.com/office/drawing/2014/main" xmlns="" id="{9DA9C1A6-27C1-4FDE-A75B-3E84C4E101E6}"/>
              </a:ext>
            </a:extLst>
          </p:cNvPr>
          <p:cNvSpPr txBox="1"/>
          <p:nvPr/>
        </p:nvSpPr>
        <p:spPr>
          <a:xfrm>
            <a:off x="9372600" y="1699588"/>
            <a:ext cx="3048000" cy="1815882"/>
          </a:xfrm>
          <a:prstGeom prst="rect">
            <a:avLst/>
          </a:prstGeom>
          <a:noFill/>
        </p:spPr>
        <p:txBody>
          <a:bodyPr wrap="square" rtlCol="0">
            <a:spAutoFit/>
          </a:bodyPr>
          <a:lstStyle/>
          <a:p>
            <a:r>
              <a:rPr lang="en-CA" sz="2800" b="1" dirty="0">
                <a:solidFill>
                  <a:srgbClr val="FF0000"/>
                </a:solidFill>
              </a:rPr>
              <a:t>ACCURACY PROGRESSION OVER 15 EPOCHS</a:t>
            </a:r>
          </a:p>
          <a:p>
            <a:endParaRPr lang="en-US" sz="2800" b="1" dirty="0">
              <a:solidFill>
                <a:srgbClr val="FF0000"/>
              </a:solidFill>
            </a:endParaRPr>
          </a:p>
        </p:txBody>
      </p:sp>
      <p:cxnSp>
        <p:nvCxnSpPr>
          <p:cNvPr id="7" name="Connector: Curved 6">
            <a:extLst>
              <a:ext uri="{FF2B5EF4-FFF2-40B4-BE49-F238E27FC236}">
                <a16:creationId xmlns:a16="http://schemas.microsoft.com/office/drawing/2014/main" xmlns="" id="{E4D65D60-E4E3-47AC-B21F-128B9F392C55}"/>
              </a:ext>
            </a:extLst>
          </p:cNvPr>
          <p:cNvCxnSpPr>
            <a:cxnSpLocks/>
          </p:cNvCxnSpPr>
          <p:nvPr/>
        </p:nvCxnSpPr>
        <p:spPr>
          <a:xfrm rot="5400000" flipH="1" flipV="1">
            <a:off x="8551269" y="2137695"/>
            <a:ext cx="546446" cy="1238018"/>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942C4DD5-74A8-46EF-B090-CD4F7C6B97CA}"/>
              </a:ext>
            </a:extLst>
          </p:cNvPr>
          <p:cNvSpPr txBox="1"/>
          <p:nvPr/>
        </p:nvSpPr>
        <p:spPr>
          <a:xfrm>
            <a:off x="9503475" y="3422588"/>
            <a:ext cx="2710698" cy="1815882"/>
          </a:xfrm>
          <a:prstGeom prst="rect">
            <a:avLst/>
          </a:prstGeom>
          <a:noFill/>
        </p:spPr>
        <p:txBody>
          <a:bodyPr wrap="square" rtlCol="0">
            <a:spAutoFit/>
          </a:bodyPr>
          <a:lstStyle/>
          <a:p>
            <a:r>
              <a:rPr lang="en-CA" sz="2800" b="1" dirty="0">
                <a:solidFill>
                  <a:srgbClr val="FF0000"/>
                </a:solidFill>
              </a:rPr>
              <a:t>LOSS PROGRESSION OVER 15 EPOCHS</a:t>
            </a:r>
          </a:p>
          <a:p>
            <a:endParaRPr lang="en-US" sz="2800" b="1" dirty="0">
              <a:solidFill>
                <a:srgbClr val="FF0000"/>
              </a:solidFill>
            </a:endParaRPr>
          </a:p>
        </p:txBody>
      </p:sp>
      <p:cxnSp>
        <p:nvCxnSpPr>
          <p:cNvPr id="14" name="Connector: Curved 13">
            <a:extLst>
              <a:ext uri="{FF2B5EF4-FFF2-40B4-BE49-F238E27FC236}">
                <a16:creationId xmlns:a16="http://schemas.microsoft.com/office/drawing/2014/main" xmlns="" id="{10B7FF55-FFF4-4973-81AB-FCD6B9BEF47F}"/>
              </a:ext>
            </a:extLst>
          </p:cNvPr>
          <p:cNvCxnSpPr>
            <a:cxnSpLocks/>
          </p:cNvCxnSpPr>
          <p:nvPr/>
        </p:nvCxnSpPr>
        <p:spPr>
          <a:xfrm rot="5400000" flipH="1" flipV="1">
            <a:off x="8638312" y="3683656"/>
            <a:ext cx="546446" cy="1238018"/>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xmlns="" id="{C827EC31-1730-4B69-878A-F20C0508B8E8}"/>
              </a:ext>
            </a:extLst>
          </p:cNvPr>
          <p:cNvSpPr/>
          <p:nvPr/>
        </p:nvSpPr>
        <p:spPr>
          <a:xfrm>
            <a:off x="6414594" y="4445725"/>
            <a:ext cx="1905000" cy="1318936"/>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xmlns="" id="{870F782E-2AC0-4345-8AE4-D2D3CD6E5989}"/>
              </a:ext>
            </a:extLst>
          </p:cNvPr>
          <p:cNvSpPr/>
          <p:nvPr/>
        </p:nvSpPr>
        <p:spPr>
          <a:xfrm>
            <a:off x="6414594" y="3031110"/>
            <a:ext cx="1905000" cy="1318936"/>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89729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xmlns="" id="{0F9D04B7-03C9-4895-84F6-D6380FD573A6}"/>
              </a:ext>
            </a:extLst>
          </p:cNvPr>
          <p:cNvSpPr txBox="1"/>
          <p:nvPr/>
        </p:nvSpPr>
        <p:spPr>
          <a:xfrm>
            <a:off x="762000" y="2362200"/>
            <a:ext cx="5562600" cy="1200329"/>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UNDER THE HOOD #4: CONFUSION MATRIX</a:t>
            </a:r>
          </a:p>
        </p:txBody>
      </p:sp>
      <p:sp>
        <p:nvSpPr>
          <p:cNvPr id="6" name="Rectangle: Rounded Corners 5">
            <a:extLst>
              <a:ext uri="{FF2B5EF4-FFF2-40B4-BE49-F238E27FC236}">
                <a16:creationId xmlns:a16="http://schemas.microsoft.com/office/drawing/2014/main" xmlns="" id="{BC99E1CE-9C2F-4DB7-BF85-AED9A5E8D237}"/>
              </a:ext>
            </a:extLst>
          </p:cNvPr>
          <p:cNvSpPr/>
          <p:nvPr/>
        </p:nvSpPr>
        <p:spPr>
          <a:xfrm>
            <a:off x="857250" y="3889196"/>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CA5E7D66-E9F1-4DC8-A4A0-CC97A0A7C2B6}"/>
              </a:ext>
            </a:extLst>
          </p:cNvPr>
          <p:cNvSpPr/>
          <p:nvPr/>
        </p:nvSpPr>
        <p:spPr>
          <a:xfrm>
            <a:off x="857250" y="3886200"/>
            <a:ext cx="365760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554C4FFE-FB17-43A4-96CF-16573E833459}"/>
              </a:ext>
            </a:extLst>
          </p:cNvPr>
          <p:cNvSpPr txBox="1"/>
          <p:nvPr/>
        </p:nvSpPr>
        <p:spPr>
          <a:xfrm>
            <a:off x="781050" y="4304089"/>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xmlns="" id="{E5C59D05-FDBD-414F-BD8C-FA5C6F509C33}"/>
              </a:ext>
            </a:extLst>
          </p:cNvPr>
          <p:cNvSpPr txBox="1"/>
          <p:nvPr/>
        </p:nvSpPr>
        <p:spPr>
          <a:xfrm>
            <a:off x="6267450" y="4304089"/>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xmlns="" id="{8CDBAB95-34C4-4563-9F44-BC276DB90FCD}"/>
              </a:ext>
            </a:extLst>
          </p:cNvPr>
          <p:cNvSpPr/>
          <p:nvPr/>
        </p:nvSpPr>
        <p:spPr>
          <a:xfrm>
            <a:off x="4362450" y="4180997"/>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2916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72EACFBE-98EC-4C96-89FC-B852F3EAB95B}"/>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13" name="Picture 12">
            <a:extLst>
              <a:ext uri="{FF2B5EF4-FFF2-40B4-BE49-F238E27FC236}">
                <a16:creationId xmlns:a16="http://schemas.microsoft.com/office/drawing/2014/main" xmlns="" id="{2E00B7DC-C5F9-4FC2-95E6-87D5BB68A60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4" name="Прямоугольник 4">
            <a:extLst>
              <a:ext uri="{FF2B5EF4-FFF2-40B4-BE49-F238E27FC236}">
                <a16:creationId xmlns:a16="http://schemas.microsoft.com/office/drawing/2014/main" xmlns="" id="{B60C60B0-3444-9140-9E54-468F1253AF9E}"/>
              </a:ext>
            </a:extLst>
          </p:cNvPr>
          <p:cNvSpPr/>
          <p:nvPr/>
        </p:nvSpPr>
        <p:spPr>
          <a:xfrm>
            <a:off x="137833" y="177510"/>
            <a:ext cx="10051847" cy="584775"/>
          </a:xfrm>
          <a:prstGeom prst="rect">
            <a:avLst/>
          </a:prstGeom>
        </p:spPr>
        <p:txBody>
          <a:bodyPr wrap="square">
            <a:spAutoFit/>
          </a:bodyPr>
          <a:lstStyle/>
          <a:p>
            <a:r>
              <a:rPr lang="en-CA" sz="2400" b="1" dirty="0">
                <a:solidFill>
                  <a:schemeClr val="bg1"/>
                </a:solidFill>
                <a:latin typeface="Montserrat" charset="0"/>
              </a:rPr>
              <a:t>CONFUSION MATRIX IN TEACHABLE MACHINES</a:t>
            </a:r>
            <a:endParaRPr lang="ru-RU" sz="2400" b="1" dirty="0">
              <a:solidFill>
                <a:schemeClr val="bg1"/>
              </a:solidFill>
            </a:endParaRPr>
          </a:p>
        </p:txBody>
      </p:sp>
      <p:pic>
        <p:nvPicPr>
          <p:cNvPr id="6" name="Picture 5">
            <a:extLst>
              <a:ext uri="{FF2B5EF4-FFF2-40B4-BE49-F238E27FC236}">
                <a16:creationId xmlns:a16="http://schemas.microsoft.com/office/drawing/2014/main" xmlns="" id="{163A113F-9BC9-4716-A1BD-7F04A1D1DFF5}"/>
              </a:ext>
            </a:extLst>
          </p:cNvPr>
          <p:cNvPicPr>
            <a:picLocks noChangeAspect="1"/>
          </p:cNvPicPr>
          <p:nvPr/>
        </p:nvPicPr>
        <p:blipFill>
          <a:blip r:embed="rId4"/>
          <a:stretch>
            <a:fillRect/>
          </a:stretch>
        </p:blipFill>
        <p:spPr>
          <a:xfrm>
            <a:off x="276252" y="1661341"/>
            <a:ext cx="8382000" cy="4193257"/>
          </a:xfrm>
          <a:prstGeom prst="rect">
            <a:avLst/>
          </a:prstGeom>
          <a:ln w="57150">
            <a:solidFill>
              <a:srgbClr val="FF0000"/>
            </a:solidFill>
          </a:ln>
        </p:spPr>
      </p:pic>
      <p:sp>
        <p:nvSpPr>
          <p:cNvPr id="3" name="Oval 2">
            <a:extLst>
              <a:ext uri="{FF2B5EF4-FFF2-40B4-BE49-F238E27FC236}">
                <a16:creationId xmlns:a16="http://schemas.microsoft.com/office/drawing/2014/main" xmlns="" id="{09D99FD4-8B0B-4364-8BBF-0311C377AD03}"/>
              </a:ext>
            </a:extLst>
          </p:cNvPr>
          <p:cNvSpPr/>
          <p:nvPr/>
        </p:nvSpPr>
        <p:spPr>
          <a:xfrm>
            <a:off x="6597798" y="2286000"/>
            <a:ext cx="2209800" cy="1737705"/>
          </a:xfrm>
          <a:prstGeom prst="ellipse">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9DA9C1A6-27C1-4FDE-A75B-3E84C4E101E6}"/>
              </a:ext>
            </a:extLst>
          </p:cNvPr>
          <p:cNvSpPr txBox="1"/>
          <p:nvPr/>
        </p:nvSpPr>
        <p:spPr>
          <a:xfrm>
            <a:off x="9871343" y="1642291"/>
            <a:ext cx="2282557" cy="1815882"/>
          </a:xfrm>
          <a:prstGeom prst="rect">
            <a:avLst/>
          </a:prstGeom>
          <a:noFill/>
        </p:spPr>
        <p:txBody>
          <a:bodyPr wrap="square" rtlCol="0">
            <a:spAutoFit/>
          </a:bodyPr>
          <a:lstStyle/>
          <a:p>
            <a:r>
              <a:rPr lang="en-CA" sz="2800" b="1" dirty="0">
                <a:solidFill>
                  <a:srgbClr val="FF0000"/>
                </a:solidFill>
              </a:rPr>
              <a:t>WHAT IS CONFUSION MATRIX?</a:t>
            </a:r>
          </a:p>
          <a:p>
            <a:endParaRPr lang="en-US" sz="2800" b="1" dirty="0">
              <a:solidFill>
                <a:srgbClr val="FF0000"/>
              </a:solidFill>
            </a:endParaRPr>
          </a:p>
        </p:txBody>
      </p:sp>
      <p:cxnSp>
        <p:nvCxnSpPr>
          <p:cNvPr id="7" name="Connector: Curved 6">
            <a:extLst>
              <a:ext uri="{FF2B5EF4-FFF2-40B4-BE49-F238E27FC236}">
                <a16:creationId xmlns:a16="http://schemas.microsoft.com/office/drawing/2014/main" xmlns="" id="{E4D65D60-E4E3-47AC-B21F-128B9F392C55}"/>
              </a:ext>
            </a:extLst>
          </p:cNvPr>
          <p:cNvCxnSpPr>
            <a:stCxn id="3" idx="7"/>
          </p:cNvCxnSpPr>
          <p:nvPr/>
        </p:nvCxnSpPr>
        <p:spPr>
          <a:xfrm rot="5400000" flipH="1" flipV="1">
            <a:off x="8809758" y="1628241"/>
            <a:ext cx="586462" cy="1238018"/>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5427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xmlns="" id="{BF5AF61D-8C42-4D61-B925-A3AAC0F2891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25" name="Rectangle 24">
            <a:extLst>
              <a:ext uri="{FF2B5EF4-FFF2-40B4-BE49-F238E27FC236}">
                <a16:creationId xmlns:a16="http://schemas.microsoft.com/office/drawing/2014/main" xmlns="" id="{3C7A6376-90EC-44C8-931E-2124094F3E69}"/>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Прямоугольник 9">
            <a:extLst>
              <a:ext uri="{FF2B5EF4-FFF2-40B4-BE49-F238E27FC236}">
                <a16:creationId xmlns:a16="http://schemas.microsoft.com/office/drawing/2014/main" xmlns="" id="{5EE88138-48BD-46AA-94F3-3B05DD703F63}"/>
              </a:ext>
            </a:extLst>
          </p:cNvPr>
          <p:cNvSpPr/>
          <p:nvPr/>
        </p:nvSpPr>
        <p:spPr>
          <a:xfrm>
            <a:off x="288501" y="218356"/>
            <a:ext cx="9827492" cy="584775"/>
          </a:xfrm>
          <a:prstGeom prst="rect">
            <a:avLst/>
          </a:prstGeom>
        </p:spPr>
        <p:txBody>
          <a:bodyPr wrap="square">
            <a:spAutoFit/>
          </a:bodyPr>
          <a:lstStyle/>
          <a:p>
            <a:r>
              <a:rPr lang="en-CA" sz="2400" b="1" dirty="0">
                <a:solidFill>
                  <a:schemeClr val="bg1"/>
                </a:solidFill>
                <a:latin typeface="Montserrat" charset="0"/>
              </a:rPr>
              <a:t>CONFUSION MATRIX</a:t>
            </a:r>
          </a:p>
        </p:txBody>
      </p:sp>
      <p:sp>
        <p:nvSpPr>
          <p:cNvPr id="50" name="Google Shape;121;p17"/>
          <p:cNvSpPr txBox="1"/>
          <p:nvPr/>
        </p:nvSpPr>
        <p:spPr>
          <a:xfrm>
            <a:off x="695325" y="741577"/>
            <a:ext cx="5940423" cy="509374"/>
          </a:xfrm>
          <a:prstGeom prst="rect">
            <a:avLst/>
          </a:prstGeom>
          <a:noFill/>
          <a:ln>
            <a:noFill/>
          </a:ln>
        </p:spPr>
        <p:txBody>
          <a:bodyPr spcFirstLastPara="1" wrap="square" lIns="91425" tIns="45700" rIns="91425" bIns="45700" anchor="ctr" anchorCtr="0">
            <a:noAutofit/>
          </a:bodyPr>
          <a:lstStyle/>
          <a:p>
            <a:pPr>
              <a:lnSpc>
                <a:spcPct val="80000"/>
              </a:lnSpc>
              <a:buClr>
                <a:srgbClr val="000000"/>
              </a:buClr>
              <a:buSzPts val="3200"/>
              <a:buFont typeface="Calibri"/>
              <a:buNone/>
            </a:pPr>
            <a:endParaRPr sz="3200" b="1" kern="0">
              <a:solidFill>
                <a:srgbClr val="124359"/>
              </a:solidFill>
              <a:latin typeface="Montserrat Black"/>
              <a:ea typeface="Montserrat Black"/>
              <a:cs typeface="Montserrat Black"/>
              <a:sym typeface="Montserrat Black"/>
            </a:endParaRPr>
          </a:p>
        </p:txBody>
      </p:sp>
      <p:sp>
        <p:nvSpPr>
          <p:cNvPr id="51" name="Google Shape;123;p17"/>
          <p:cNvSpPr txBox="1"/>
          <p:nvPr/>
        </p:nvSpPr>
        <p:spPr>
          <a:xfrm>
            <a:off x="584199" y="1833049"/>
            <a:ext cx="5940423" cy="509374"/>
          </a:xfrm>
          <a:prstGeom prst="rect">
            <a:avLst/>
          </a:prstGeom>
          <a:noFill/>
          <a:ln>
            <a:noFill/>
          </a:ln>
        </p:spPr>
        <p:txBody>
          <a:bodyPr spcFirstLastPara="1" wrap="square" lIns="91425" tIns="45700" rIns="91425" bIns="45700" anchor="ctr" anchorCtr="0">
            <a:noAutofit/>
          </a:bodyPr>
          <a:lstStyle/>
          <a:p>
            <a:pPr>
              <a:lnSpc>
                <a:spcPct val="80000"/>
              </a:lnSpc>
              <a:buClr>
                <a:srgbClr val="124359"/>
              </a:buClr>
              <a:buSzPts val="3200"/>
              <a:buFont typeface="Montserrat Black"/>
              <a:buNone/>
            </a:pPr>
            <a:endParaRPr sz="3200" b="1" kern="0" dirty="0">
              <a:solidFill>
                <a:srgbClr val="124359"/>
              </a:solidFill>
              <a:latin typeface="Montserrat Black"/>
              <a:ea typeface="Montserrat Black"/>
              <a:cs typeface="Montserrat Black"/>
              <a:sym typeface="Montserrat Black"/>
            </a:endParaRPr>
          </a:p>
        </p:txBody>
      </p:sp>
      <p:graphicFrame>
        <p:nvGraphicFramePr>
          <p:cNvPr id="52" name="Table 51"/>
          <p:cNvGraphicFramePr>
            <a:graphicFrameLocks noGrp="1"/>
          </p:cNvGraphicFramePr>
          <p:nvPr/>
        </p:nvGraphicFramePr>
        <p:xfrm>
          <a:off x="4449798" y="2314782"/>
          <a:ext cx="4145594" cy="3526786"/>
        </p:xfrm>
        <a:graphic>
          <a:graphicData uri="http://schemas.openxmlformats.org/drawingml/2006/table">
            <a:tbl>
              <a:tblPr firstRow="1" bandRow="1">
                <a:tableStyleId>{8799B23B-EC83-4686-B30A-512413B5E67A}</a:tableStyleId>
              </a:tblPr>
              <a:tblGrid>
                <a:gridCol w="2072797">
                  <a:extLst>
                    <a:ext uri="{9D8B030D-6E8A-4147-A177-3AD203B41FA5}">
                      <a16:colId xmlns:a16="http://schemas.microsoft.com/office/drawing/2014/main" xmlns="" val="20000"/>
                    </a:ext>
                  </a:extLst>
                </a:gridCol>
                <a:gridCol w="2072797">
                  <a:extLst>
                    <a:ext uri="{9D8B030D-6E8A-4147-A177-3AD203B41FA5}">
                      <a16:colId xmlns:a16="http://schemas.microsoft.com/office/drawing/2014/main" xmlns="" val="20001"/>
                    </a:ext>
                  </a:extLst>
                </a:gridCol>
              </a:tblGrid>
              <a:tr h="1786031">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endParaRPr lang="en-CA" dirty="0">
                        <a:solidFill>
                          <a:srgbClr val="FF0000"/>
                        </a:solidFill>
                      </a:endParaRPr>
                    </a:p>
                  </a:txBody>
                  <a:tcPr>
                    <a:solidFill>
                      <a:schemeClr val="tx2">
                        <a:lumMod val="75000"/>
                      </a:scheme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endParaRPr lang="en-CA" dirty="0">
                        <a:solidFill>
                          <a:srgbClr val="FF0000"/>
                        </a:solidFill>
                      </a:endParaRPr>
                    </a:p>
                  </a:txBody>
                  <a:tcPr>
                    <a:solidFill>
                      <a:schemeClr val="tx2">
                        <a:lumMod val="75000"/>
                      </a:schemeClr>
                    </a:solidFill>
                  </a:tcPr>
                </a:tc>
                <a:extLst>
                  <a:ext uri="{0D108BD9-81ED-4DB2-BD59-A6C34878D82A}">
                    <a16:rowId xmlns:a16="http://schemas.microsoft.com/office/drawing/2014/main" xmlns="" val="10000"/>
                  </a:ext>
                </a:extLst>
              </a:tr>
              <a:tr h="1740755">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endParaRPr lang="en-CA" dirty="0">
                        <a:solidFill>
                          <a:srgbClr val="FF0000"/>
                        </a:solidFill>
                      </a:endParaRPr>
                    </a:p>
                  </a:txBody>
                  <a:tcPr>
                    <a:solidFill>
                      <a:schemeClr val="tx2">
                        <a:lumMod val="75000"/>
                      </a:scheme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endParaRPr lang="en-CA" dirty="0">
                        <a:solidFill>
                          <a:srgbClr val="FF0000"/>
                        </a:solidFill>
                      </a:endParaRPr>
                    </a:p>
                  </a:txBody>
                  <a:tcPr>
                    <a:solidFill>
                      <a:schemeClr val="tx2">
                        <a:lumMod val="75000"/>
                      </a:schemeClr>
                    </a:solidFill>
                  </a:tcPr>
                </a:tc>
                <a:extLst>
                  <a:ext uri="{0D108BD9-81ED-4DB2-BD59-A6C34878D82A}">
                    <a16:rowId xmlns:a16="http://schemas.microsoft.com/office/drawing/2014/main" xmlns="" val="10001"/>
                  </a:ext>
                </a:extLst>
              </a:tr>
            </a:tbl>
          </a:graphicData>
        </a:graphic>
      </p:graphicFrame>
      <p:sp>
        <p:nvSpPr>
          <p:cNvPr id="53" name="Left Brace 52"/>
          <p:cNvSpPr/>
          <p:nvPr/>
        </p:nvSpPr>
        <p:spPr>
          <a:xfrm>
            <a:off x="3805929" y="2307656"/>
            <a:ext cx="424543" cy="3594163"/>
          </a:xfrm>
          <a:prstGeom prst="leftBrace">
            <a:avLst>
              <a:gd name="adj1" fmla="val 123718"/>
              <a:gd name="adj2" fmla="val 50000"/>
            </a:avLst>
          </a:prstGeom>
          <a:noFill/>
          <a:ln w="571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A091B"/>
              </a:solidFill>
              <a:effectLst/>
              <a:uLnTx/>
              <a:uFillTx/>
              <a:latin typeface="Roboto"/>
              <a:ea typeface="+mn-ea"/>
              <a:cs typeface="+mn-cs"/>
            </a:endParaRPr>
          </a:p>
        </p:txBody>
      </p:sp>
      <p:sp>
        <p:nvSpPr>
          <p:cNvPr id="54" name="Left Brace 53"/>
          <p:cNvSpPr/>
          <p:nvPr/>
        </p:nvSpPr>
        <p:spPr>
          <a:xfrm rot="5400000">
            <a:off x="6330526" y="-89087"/>
            <a:ext cx="384139" cy="4012246"/>
          </a:xfrm>
          <a:prstGeom prst="leftBrace">
            <a:avLst>
              <a:gd name="adj1" fmla="val 123718"/>
              <a:gd name="adj2" fmla="val 50473"/>
            </a:avLst>
          </a:prstGeom>
          <a:noFill/>
          <a:ln w="571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A091B"/>
              </a:solidFill>
              <a:effectLst/>
              <a:uLnTx/>
              <a:uFillTx/>
              <a:latin typeface="Roboto"/>
              <a:ea typeface="+mn-ea"/>
              <a:cs typeface="+mn-cs"/>
            </a:endParaRPr>
          </a:p>
        </p:txBody>
      </p:sp>
      <p:sp>
        <p:nvSpPr>
          <p:cNvPr id="55" name="TextBox 54"/>
          <p:cNvSpPr txBox="1"/>
          <p:nvPr/>
        </p:nvSpPr>
        <p:spPr>
          <a:xfrm>
            <a:off x="1298797" y="3869398"/>
            <a:ext cx="2287806" cy="461665"/>
          </a:xfrm>
          <a:prstGeom prst="rect">
            <a:avLst/>
          </a:prstGeom>
          <a:noFill/>
        </p:spPr>
        <p:txBody>
          <a:bodyPr wrap="none" rtlCol="0">
            <a:spAutoFit/>
          </a:bodyPr>
          <a:lstStyle/>
          <a:p>
            <a:r>
              <a:rPr lang="en-US" sz="2400" b="1" dirty="0">
                <a:solidFill>
                  <a:srgbClr val="FF0000"/>
                </a:solidFill>
                <a:latin typeface="Roboto"/>
              </a:rPr>
              <a:t>PREDICTIONS</a:t>
            </a:r>
            <a:endParaRPr lang="en-CA" sz="2400" b="1" dirty="0">
              <a:solidFill>
                <a:srgbClr val="FF0000"/>
              </a:solidFill>
              <a:latin typeface="Roboto"/>
            </a:endParaRPr>
          </a:p>
        </p:txBody>
      </p:sp>
      <p:sp>
        <p:nvSpPr>
          <p:cNvPr id="56" name="TextBox 55"/>
          <p:cNvSpPr txBox="1"/>
          <p:nvPr/>
        </p:nvSpPr>
        <p:spPr>
          <a:xfrm>
            <a:off x="5404340" y="1107542"/>
            <a:ext cx="2236510" cy="461665"/>
          </a:xfrm>
          <a:prstGeom prst="rect">
            <a:avLst/>
          </a:prstGeom>
          <a:noFill/>
        </p:spPr>
        <p:txBody>
          <a:bodyPr wrap="none" rtlCol="0">
            <a:spAutoFit/>
          </a:bodyPr>
          <a:lstStyle/>
          <a:p>
            <a:r>
              <a:rPr lang="en-US" sz="2400" b="1" dirty="0">
                <a:solidFill>
                  <a:srgbClr val="FF0000"/>
                </a:solidFill>
                <a:latin typeface="Roboto"/>
              </a:rPr>
              <a:t>TRUE CLASS</a:t>
            </a:r>
            <a:endParaRPr lang="en-CA" sz="2400" b="1" dirty="0">
              <a:solidFill>
                <a:srgbClr val="FF0000"/>
              </a:solidFill>
              <a:latin typeface="Roboto"/>
            </a:endParaRPr>
          </a:p>
        </p:txBody>
      </p:sp>
      <p:sp>
        <p:nvSpPr>
          <p:cNvPr id="57" name="TextBox 56"/>
          <p:cNvSpPr txBox="1"/>
          <p:nvPr/>
        </p:nvSpPr>
        <p:spPr>
          <a:xfrm>
            <a:off x="4847543" y="2976614"/>
            <a:ext cx="1287532" cy="461665"/>
          </a:xfrm>
          <a:prstGeom prst="rect">
            <a:avLst/>
          </a:prstGeom>
          <a:noFill/>
        </p:spPr>
        <p:txBody>
          <a:bodyPr wrap="none" rtlCol="0">
            <a:spAutoFit/>
          </a:bodyPr>
          <a:lstStyle/>
          <a:p>
            <a:r>
              <a:rPr lang="en-US" sz="2400" b="1" dirty="0">
                <a:solidFill>
                  <a:srgbClr val="00B050"/>
                </a:solidFill>
                <a:latin typeface="Roboto"/>
              </a:rPr>
              <a:t>TRUE +</a:t>
            </a:r>
            <a:endParaRPr lang="en-CA" sz="2400" b="1" dirty="0">
              <a:solidFill>
                <a:srgbClr val="00B050"/>
              </a:solidFill>
              <a:latin typeface="Roboto"/>
            </a:endParaRPr>
          </a:p>
        </p:txBody>
      </p:sp>
      <p:sp>
        <p:nvSpPr>
          <p:cNvPr id="58" name="TextBox 57"/>
          <p:cNvSpPr txBox="1"/>
          <p:nvPr/>
        </p:nvSpPr>
        <p:spPr>
          <a:xfrm>
            <a:off x="6953262" y="4762479"/>
            <a:ext cx="1210588" cy="461665"/>
          </a:xfrm>
          <a:prstGeom prst="rect">
            <a:avLst/>
          </a:prstGeom>
          <a:noFill/>
        </p:spPr>
        <p:txBody>
          <a:bodyPr wrap="none" rtlCol="0">
            <a:spAutoFit/>
          </a:bodyPr>
          <a:lstStyle/>
          <a:p>
            <a:r>
              <a:rPr lang="en-US" sz="2400" b="1" dirty="0">
                <a:solidFill>
                  <a:srgbClr val="00B050"/>
                </a:solidFill>
                <a:latin typeface="Roboto"/>
              </a:rPr>
              <a:t>TRUE -</a:t>
            </a:r>
            <a:endParaRPr lang="en-CA" sz="2400" b="1" dirty="0">
              <a:solidFill>
                <a:srgbClr val="00B050"/>
              </a:solidFill>
              <a:latin typeface="Roboto"/>
            </a:endParaRPr>
          </a:p>
        </p:txBody>
      </p:sp>
      <p:sp>
        <p:nvSpPr>
          <p:cNvPr id="59" name="TextBox 58"/>
          <p:cNvSpPr txBox="1"/>
          <p:nvPr/>
        </p:nvSpPr>
        <p:spPr>
          <a:xfrm>
            <a:off x="4050213" y="2915658"/>
            <a:ext cx="364202" cy="461665"/>
          </a:xfrm>
          <a:prstGeom prst="rect">
            <a:avLst/>
          </a:prstGeom>
          <a:noFill/>
        </p:spPr>
        <p:txBody>
          <a:bodyPr wrap="none" rtlCol="0">
            <a:spAutoFit/>
          </a:bodyPr>
          <a:lstStyle/>
          <a:p>
            <a:r>
              <a:rPr lang="en-US" sz="2400" b="1" dirty="0">
                <a:solidFill>
                  <a:srgbClr val="FF0000"/>
                </a:solidFill>
                <a:latin typeface="Roboto"/>
              </a:rPr>
              <a:t>+</a:t>
            </a:r>
            <a:endParaRPr lang="en-CA" sz="2400" b="1" dirty="0">
              <a:solidFill>
                <a:srgbClr val="FF0000"/>
              </a:solidFill>
              <a:latin typeface="Roboto"/>
            </a:endParaRPr>
          </a:p>
        </p:txBody>
      </p:sp>
      <p:sp>
        <p:nvSpPr>
          <p:cNvPr id="60" name="TextBox 59"/>
          <p:cNvSpPr txBox="1"/>
          <p:nvPr/>
        </p:nvSpPr>
        <p:spPr>
          <a:xfrm>
            <a:off x="4066970" y="5076069"/>
            <a:ext cx="253744" cy="461665"/>
          </a:xfrm>
          <a:prstGeom prst="rect">
            <a:avLst/>
          </a:prstGeom>
          <a:noFill/>
        </p:spPr>
        <p:txBody>
          <a:bodyPr wrap="square" rtlCol="0">
            <a:spAutoFit/>
          </a:bodyPr>
          <a:lstStyle/>
          <a:p>
            <a:r>
              <a:rPr lang="en-US" sz="2400" b="1" dirty="0">
                <a:solidFill>
                  <a:srgbClr val="FF0000"/>
                </a:solidFill>
                <a:latin typeface="Roboto"/>
              </a:rPr>
              <a:t>-</a:t>
            </a:r>
            <a:endParaRPr lang="en-CA" sz="2400" b="1" dirty="0">
              <a:solidFill>
                <a:srgbClr val="FF0000"/>
              </a:solidFill>
              <a:latin typeface="Roboto"/>
            </a:endParaRPr>
          </a:p>
        </p:txBody>
      </p:sp>
      <p:sp>
        <p:nvSpPr>
          <p:cNvPr id="61" name="TextBox 60"/>
          <p:cNvSpPr txBox="1"/>
          <p:nvPr/>
        </p:nvSpPr>
        <p:spPr>
          <a:xfrm>
            <a:off x="5326072" y="1845991"/>
            <a:ext cx="364202" cy="461665"/>
          </a:xfrm>
          <a:prstGeom prst="rect">
            <a:avLst/>
          </a:prstGeom>
          <a:noFill/>
        </p:spPr>
        <p:txBody>
          <a:bodyPr wrap="none" rtlCol="0">
            <a:spAutoFit/>
          </a:bodyPr>
          <a:lstStyle/>
          <a:p>
            <a:r>
              <a:rPr lang="en-US" sz="2400" b="1" dirty="0">
                <a:solidFill>
                  <a:srgbClr val="FF0000"/>
                </a:solidFill>
                <a:latin typeface="Roboto"/>
              </a:rPr>
              <a:t>+</a:t>
            </a:r>
            <a:endParaRPr lang="en-CA" sz="2400" b="1" dirty="0">
              <a:solidFill>
                <a:srgbClr val="FF0000"/>
              </a:solidFill>
              <a:latin typeface="Roboto"/>
            </a:endParaRPr>
          </a:p>
        </p:txBody>
      </p:sp>
      <p:sp>
        <p:nvSpPr>
          <p:cNvPr id="62" name="TextBox 61"/>
          <p:cNvSpPr txBox="1"/>
          <p:nvPr/>
        </p:nvSpPr>
        <p:spPr>
          <a:xfrm>
            <a:off x="7432886" y="1829260"/>
            <a:ext cx="253744" cy="461665"/>
          </a:xfrm>
          <a:prstGeom prst="rect">
            <a:avLst/>
          </a:prstGeom>
          <a:noFill/>
        </p:spPr>
        <p:txBody>
          <a:bodyPr wrap="square" rtlCol="0">
            <a:spAutoFit/>
          </a:bodyPr>
          <a:lstStyle/>
          <a:p>
            <a:r>
              <a:rPr lang="en-US" sz="2400" b="1" dirty="0">
                <a:solidFill>
                  <a:srgbClr val="FF0000"/>
                </a:solidFill>
                <a:latin typeface="Roboto"/>
              </a:rPr>
              <a:t>-</a:t>
            </a:r>
            <a:endParaRPr lang="en-CA" sz="2400" b="1" dirty="0">
              <a:solidFill>
                <a:srgbClr val="FF0000"/>
              </a:solidFill>
              <a:latin typeface="Roboto"/>
            </a:endParaRPr>
          </a:p>
        </p:txBody>
      </p:sp>
      <p:sp>
        <p:nvSpPr>
          <p:cNvPr id="63" name="TextBox 62"/>
          <p:cNvSpPr txBox="1"/>
          <p:nvPr/>
        </p:nvSpPr>
        <p:spPr>
          <a:xfrm>
            <a:off x="6849053" y="2986232"/>
            <a:ext cx="1440459" cy="461665"/>
          </a:xfrm>
          <a:prstGeom prst="rect">
            <a:avLst/>
          </a:prstGeom>
          <a:noFill/>
        </p:spPr>
        <p:txBody>
          <a:bodyPr wrap="none" rtlCol="0">
            <a:spAutoFit/>
          </a:bodyPr>
          <a:lstStyle/>
          <a:p>
            <a:r>
              <a:rPr lang="en-US" sz="2400" b="1" dirty="0">
                <a:solidFill>
                  <a:srgbClr val="FFC000"/>
                </a:solidFill>
                <a:latin typeface="Roboto"/>
              </a:rPr>
              <a:t>FALSE +</a:t>
            </a:r>
            <a:endParaRPr lang="en-CA" sz="2400" b="1" dirty="0">
              <a:solidFill>
                <a:srgbClr val="FFC000"/>
              </a:solidFill>
              <a:latin typeface="Roboto"/>
            </a:endParaRPr>
          </a:p>
        </p:txBody>
      </p:sp>
      <p:sp>
        <p:nvSpPr>
          <p:cNvPr id="64" name="TextBox 63"/>
          <p:cNvSpPr txBox="1"/>
          <p:nvPr/>
        </p:nvSpPr>
        <p:spPr>
          <a:xfrm>
            <a:off x="4872854" y="4762479"/>
            <a:ext cx="1363515" cy="461665"/>
          </a:xfrm>
          <a:prstGeom prst="rect">
            <a:avLst/>
          </a:prstGeom>
          <a:noFill/>
        </p:spPr>
        <p:txBody>
          <a:bodyPr wrap="none" rtlCol="0">
            <a:spAutoFit/>
          </a:bodyPr>
          <a:lstStyle/>
          <a:p>
            <a:r>
              <a:rPr lang="en-US" sz="2400" b="1" dirty="0">
                <a:solidFill>
                  <a:srgbClr val="FF0000"/>
                </a:solidFill>
                <a:latin typeface="Roboto"/>
              </a:rPr>
              <a:t>FALSE -</a:t>
            </a:r>
            <a:endParaRPr lang="en-CA" sz="2400" b="1" dirty="0">
              <a:solidFill>
                <a:srgbClr val="FF0000"/>
              </a:solidFill>
              <a:latin typeface="Roboto"/>
            </a:endParaRPr>
          </a:p>
        </p:txBody>
      </p:sp>
      <p:cxnSp>
        <p:nvCxnSpPr>
          <p:cNvPr id="65" name="Curved Connector 64"/>
          <p:cNvCxnSpPr/>
          <p:nvPr/>
        </p:nvCxnSpPr>
        <p:spPr>
          <a:xfrm rot="10800000" flipV="1">
            <a:off x="3094995" y="5590997"/>
            <a:ext cx="1647376" cy="325644"/>
          </a:xfrm>
          <a:prstGeom prst="curvedConnector3">
            <a:avLst/>
          </a:prstGeom>
          <a:noFill/>
          <a:ln w="57150" cap="flat" cmpd="sng" algn="ctr">
            <a:solidFill>
              <a:srgbClr val="89C800"/>
            </a:solidFill>
            <a:prstDash val="solid"/>
            <a:miter lim="800000"/>
            <a:tailEnd type="triangle"/>
          </a:ln>
          <a:effectLst/>
        </p:spPr>
      </p:cxnSp>
      <p:cxnSp>
        <p:nvCxnSpPr>
          <p:cNvPr id="66" name="Curved Connector 65"/>
          <p:cNvCxnSpPr/>
          <p:nvPr/>
        </p:nvCxnSpPr>
        <p:spPr>
          <a:xfrm flipV="1">
            <a:off x="8174577" y="2497287"/>
            <a:ext cx="1655221" cy="552864"/>
          </a:xfrm>
          <a:prstGeom prst="curvedConnector3">
            <a:avLst/>
          </a:prstGeom>
          <a:noFill/>
          <a:ln w="57150" cap="flat" cmpd="sng" algn="ctr">
            <a:solidFill>
              <a:srgbClr val="89C800"/>
            </a:solidFill>
            <a:prstDash val="solid"/>
            <a:miter lim="800000"/>
            <a:tailEnd type="triangle"/>
          </a:ln>
          <a:effectLst/>
        </p:spPr>
      </p:cxnSp>
      <p:sp>
        <p:nvSpPr>
          <p:cNvPr id="67" name="TextBox 66"/>
          <p:cNvSpPr txBox="1"/>
          <p:nvPr/>
        </p:nvSpPr>
        <p:spPr>
          <a:xfrm>
            <a:off x="958014" y="5454976"/>
            <a:ext cx="2525050" cy="461665"/>
          </a:xfrm>
          <a:prstGeom prst="rect">
            <a:avLst/>
          </a:prstGeom>
          <a:noFill/>
        </p:spPr>
        <p:txBody>
          <a:bodyPr wrap="none" rtlCol="0">
            <a:spAutoFit/>
          </a:bodyPr>
          <a:lstStyle/>
          <a:p>
            <a:r>
              <a:rPr lang="en-US" sz="2400" b="1" dirty="0">
                <a:solidFill>
                  <a:srgbClr val="0070C0"/>
                </a:solidFill>
                <a:latin typeface="Roboto"/>
              </a:rPr>
              <a:t>TYPE II ERROR</a:t>
            </a:r>
            <a:endParaRPr lang="en-CA" sz="2400" b="1" dirty="0">
              <a:solidFill>
                <a:srgbClr val="0070C0"/>
              </a:solidFill>
              <a:latin typeface="Roboto"/>
            </a:endParaRPr>
          </a:p>
        </p:txBody>
      </p:sp>
      <p:sp>
        <p:nvSpPr>
          <p:cNvPr id="68" name="TextBox 67"/>
          <p:cNvSpPr txBox="1"/>
          <p:nvPr/>
        </p:nvSpPr>
        <p:spPr>
          <a:xfrm>
            <a:off x="9151448" y="2702484"/>
            <a:ext cx="2355132" cy="461665"/>
          </a:xfrm>
          <a:prstGeom prst="rect">
            <a:avLst/>
          </a:prstGeom>
          <a:noFill/>
        </p:spPr>
        <p:txBody>
          <a:bodyPr wrap="none" rtlCol="0">
            <a:spAutoFit/>
          </a:bodyPr>
          <a:lstStyle/>
          <a:p>
            <a:r>
              <a:rPr lang="en-US" sz="2400" b="1" dirty="0">
                <a:solidFill>
                  <a:srgbClr val="0070C0"/>
                </a:solidFill>
                <a:latin typeface="Roboto"/>
              </a:rPr>
              <a:t>TYPE I ERROR</a:t>
            </a:r>
            <a:endParaRPr lang="en-CA" sz="2400" b="1" dirty="0">
              <a:solidFill>
                <a:srgbClr val="0070C0"/>
              </a:solidFill>
              <a:latin typeface="Roboto"/>
            </a:endParaRPr>
          </a:p>
        </p:txBody>
      </p:sp>
    </p:spTree>
    <p:extLst>
      <p:ext uri="{BB962C8B-B14F-4D97-AF65-F5344CB8AC3E}">
        <p14:creationId xmlns:p14="http://schemas.microsoft.com/office/powerpoint/2010/main" val="365616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fill="hold"/>
                                        <p:tgtEl>
                                          <p:spTgt spid="56"/>
                                        </p:tgtEl>
                                        <p:attrNameLst>
                                          <p:attrName>ppt_x</p:attrName>
                                        </p:attrNameLst>
                                      </p:cBhvr>
                                      <p:tavLst>
                                        <p:tav tm="0">
                                          <p:val>
                                            <p:strVal val="#ppt_x"/>
                                          </p:val>
                                        </p:tav>
                                        <p:tav tm="100000">
                                          <p:val>
                                            <p:strVal val="#ppt_x"/>
                                          </p:val>
                                        </p:tav>
                                      </p:tavLst>
                                    </p:anim>
                                    <p:anim calcmode="lin" valueType="num">
                                      <p:cBhvr additive="base">
                                        <p:cTn id="16" dur="500" fill="hold"/>
                                        <p:tgtEl>
                                          <p:spTgt spid="5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additive="base">
                                        <p:cTn id="19" dur="500" fill="hold"/>
                                        <p:tgtEl>
                                          <p:spTgt spid="54"/>
                                        </p:tgtEl>
                                        <p:attrNameLst>
                                          <p:attrName>ppt_x</p:attrName>
                                        </p:attrNameLst>
                                      </p:cBhvr>
                                      <p:tavLst>
                                        <p:tav tm="0">
                                          <p:val>
                                            <p:strVal val="#ppt_x"/>
                                          </p:val>
                                        </p:tav>
                                        <p:tav tm="100000">
                                          <p:val>
                                            <p:strVal val="#ppt_x"/>
                                          </p:val>
                                        </p:tav>
                                      </p:tavLst>
                                    </p:anim>
                                    <p:anim calcmode="lin" valueType="num">
                                      <p:cBhvr additive="base">
                                        <p:cTn id="2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500"/>
                                        <p:tgtEl>
                                          <p:spTgt spid="5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additive="base">
                                        <p:cTn id="45" dur="500" fill="hold"/>
                                        <p:tgtEl>
                                          <p:spTgt spid="66"/>
                                        </p:tgtEl>
                                        <p:attrNameLst>
                                          <p:attrName>ppt_x</p:attrName>
                                        </p:attrNameLst>
                                      </p:cBhvr>
                                      <p:tavLst>
                                        <p:tav tm="0">
                                          <p:val>
                                            <p:strVal val="#ppt_x"/>
                                          </p:val>
                                        </p:tav>
                                        <p:tav tm="100000">
                                          <p:val>
                                            <p:strVal val="#ppt_x"/>
                                          </p:val>
                                        </p:tav>
                                      </p:tavLst>
                                    </p:anim>
                                    <p:anim calcmode="lin" valueType="num">
                                      <p:cBhvr additive="base">
                                        <p:cTn id="46" dur="500" fill="hold"/>
                                        <p:tgtEl>
                                          <p:spTgt spid="6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ppt_x"/>
                                          </p:val>
                                        </p:tav>
                                        <p:tav tm="100000">
                                          <p:val>
                                            <p:strVal val="#ppt_x"/>
                                          </p:val>
                                        </p:tav>
                                      </p:tavLst>
                                    </p:anim>
                                    <p:anim calcmode="lin" valueType="num">
                                      <p:cBhvr additive="base">
                                        <p:cTn id="50" dur="500" fill="hold"/>
                                        <p:tgtEl>
                                          <p:spTgt spid="6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anim calcmode="lin" valueType="num">
                                      <p:cBhvr additive="base">
                                        <p:cTn id="53" dur="500" fill="hold"/>
                                        <p:tgtEl>
                                          <p:spTgt spid="67"/>
                                        </p:tgtEl>
                                        <p:attrNameLst>
                                          <p:attrName>ppt_x</p:attrName>
                                        </p:attrNameLst>
                                      </p:cBhvr>
                                      <p:tavLst>
                                        <p:tav tm="0">
                                          <p:val>
                                            <p:strVal val="#ppt_x"/>
                                          </p:val>
                                        </p:tav>
                                        <p:tav tm="100000">
                                          <p:val>
                                            <p:strVal val="#ppt_x"/>
                                          </p:val>
                                        </p:tav>
                                      </p:tavLst>
                                    </p:anim>
                                    <p:anim calcmode="lin" valueType="num">
                                      <p:cBhvr additive="base">
                                        <p:cTn id="54" dur="500" fill="hold"/>
                                        <p:tgtEl>
                                          <p:spTgt spid="67"/>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65"/>
                                        </p:tgtEl>
                                        <p:attrNameLst>
                                          <p:attrName>style.visibility</p:attrName>
                                        </p:attrNameLst>
                                      </p:cBhvr>
                                      <p:to>
                                        <p:strVal val="visible"/>
                                      </p:to>
                                    </p:set>
                                    <p:anim calcmode="lin" valueType="num">
                                      <p:cBhvr additive="base">
                                        <p:cTn id="57" dur="500" fill="hold"/>
                                        <p:tgtEl>
                                          <p:spTgt spid="65"/>
                                        </p:tgtEl>
                                        <p:attrNameLst>
                                          <p:attrName>ppt_x</p:attrName>
                                        </p:attrNameLst>
                                      </p:cBhvr>
                                      <p:tavLst>
                                        <p:tav tm="0">
                                          <p:val>
                                            <p:strVal val="#ppt_x"/>
                                          </p:val>
                                        </p:tav>
                                        <p:tav tm="100000">
                                          <p:val>
                                            <p:strVal val="#ppt_x"/>
                                          </p:val>
                                        </p:tav>
                                      </p:tavLst>
                                    </p:anim>
                                    <p:anim calcmode="lin" valueType="num">
                                      <p:cBhvr additive="base">
                                        <p:cTn id="5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p:bldP spid="56" grpId="0"/>
      <p:bldP spid="57" grpId="0"/>
      <p:bldP spid="58" grpId="0"/>
      <p:bldP spid="63" grpId="0"/>
      <p:bldP spid="64" grpId="0"/>
      <p:bldP spid="67" grpId="0"/>
      <p:bldP spid="6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C0DCEAB4-4184-47A8-95DC-9CCDE5DE745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6" name="Прямоугольник 11">
            <a:extLst>
              <a:ext uri="{FF2B5EF4-FFF2-40B4-BE49-F238E27FC236}">
                <a16:creationId xmlns:a16="http://schemas.microsoft.com/office/drawing/2014/main" xmlns=""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t/>
            </a: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xmlns="" id="{0041A389-5846-4DA9-AD15-B3B7581E108B}"/>
              </a:ext>
            </a:extLst>
          </p:cNvPr>
          <p:cNvSpPr txBox="1">
            <a:spLocks/>
          </p:cNvSpPr>
          <p:nvPr/>
        </p:nvSpPr>
        <p:spPr>
          <a:xfrm>
            <a:off x="152400" y="271577"/>
            <a:ext cx="6320902" cy="461665"/>
          </a:xfrm>
          <a:prstGeom prst="rect">
            <a:avLst/>
          </a:prstGeom>
        </p:spPr>
        <p:txBody>
          <a:bodyPr wrap="square">
            <a:spAutoFit/>
          </a:bodyPr>
          <a:lstStyle>
            <a:defPPr>
              <a:defRPr lang="en-US"/>
            </a:defPPr>
            <a:lvl1pPr marL="285750" marR="0" lvl="0" indent="-285750" fontAlgn="auto">
              <a:lnSpc>
                <a:spcPct val="100000"/>
              </a:lnSpc>
              <a:spcBef>
                <a:spcPts val="0"/>
              </a:spcBef>
              <a:spcAft>
                <a:spcPts val="0"/>
              </a:spcAft>
              <a:buClrTx/>
              <a:buSzTx/>
              <a:buFont typeface="Arial" panose="020B0604020202020204" pitchFamily="34" charset="0"/>
              <a:buChar char="•"/>
              <a:tabLst/>
              <a:defRPr kumimoji="0" sz="2400" b="1" i="0" u="none" strike="noStrike" cap="none" spc="0" normalizeH="0" baseline="0">
                <a:ln>
                  <a:noFill/>
                </a:ln>
                <a:solidFill>
                  <a:prstClr val="black"/>
                </a:solidFill>
                <a:effectLst/>
                <a:uLnTx/>
                <a:uFillTx/>
                <a:latin typeface="Montserrat" charset="0"/>
                <a:ea typeface="Montserrat" charset="0"/>
                <a:cs typeface="Montserrat" charset="0"/>
              </a:defRPr>
            </a:lvl1pPr>
          </a:lstStyle>
          <a:p>
            <a:pPr marL="0" indent="0">
              <a:buNone/>
            </a:pPr>
            <a:r>
              <a:rPr lang="en-CA" dirty="0">
                <a:solidFill>
                  <a:schemeClr val="bg1"/>
                </a:solidFill>
              </a:rPr>
              <a:t>AI IN HEALTHCARE</a:t>
            </a:r>
          </a:p>
        </p:txBody>
      </p:sp>
      <p:sp>
        <p:nvSpPr>
          <p:cNvPr id="3" name="Rectangle 2">
            <a:extLst>
              <a:ext uri="{FF2B5EF4-FFF2-40B4-BE49-F238E27FC236}">
                <a16:creationId xmlns:a16="http://schemas.microsoft.com/office/drawing/2014/main" xmlns="" id="{BB67D839-FCA5-4A54-9EB8-907DE6F96ED4}"/>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2398613C-30C6-48E1-8382-149F60856DA2}"/>
              </a:ext>
            </a:extLst>
          </p:cNvPr>
          <p:cNvSpPr/>
          <p:nvPr/>
        </p:nvSpPr>
        <p:spPr>
          <a:xfrm>
            <a:off x="2209800" y="5834377"/>
            <a:ext cx="6960198" cy="830997"/>
          </a:xfrm>
          <a:prstGeom prst="rect">
            <a:avLst/>
          </a:prstGeom>
        </p:spPr>
        <p:txBody>
          <a:bodyPr wrap="square">
            <a:spAutoFit/>
          </a:bodyPr>
          <a:lstStyle/>
          <a:p>
            <a:pPr marL="285750" indent="-285750">
              <a:buFont typeface="Arial" panose="020B0604020202020204" pitchFamily="34" charset="0"/>
              <a:buChar char="•"/>
            </a:pPr>
            <a:r>
              <a:rPr lang="en-CA" sz="1600" dirty="0">
                <a:solidFill>
                  <a:schemeClr val="bg1"/>
                </a:solidFill>
                <a:latin typeface="Arial" panose="020B0604020202020204" pitchFamily="34" charset="0"/>
              </a:rPr>
              <a:t>Reference: </a:t>
            </a:r>
            <a:r>
              <a:rPr lang="en-CA" sz="1600" i="1" dirty="0">
                <a:solidFill>
                  <a:schemeClr val="bg1"/>
                </a:solidFill>
                <a:latin typeface="Arial" panose="020B0604020202020204" pitchFamily="34" charset="0"/>
              </a:rPr>
              <a:t>"Computer learns to detect skin cancer more accurately than doctors". The Guardian. 29 May 2018</a:t>
            </a:r>
          </a:p>
          <a:p>
            <a:pPr marL="285750" indent="-285750">
              <a:buFont typeface="Arial" panose="020B0604020202020204" pitchFamily="34" charset="0"/>
              <a:buChar char="•"/>
            </a:pPr>
            <a:r>
              <a:rPr lang="en-US" sz="1600" dirty="0">
                <a:solidFill>
                  <a:schemeClr val="bg1"/>
                </a:solidFill>
                <a:latin typeface="Arial" panose="020B0604020202020204" pitchFamily="34" charset="0"/>
              </a:rPr>
              <a:t>Photo Credit: </a:t>
            </a:r>
            <a:r>
              <a:rPr lang="en-US" sz="1600" i="1" dirty="0">
                <a:solidFill>
                  <a:schemeClr val="bg1"/>
                </a:solidFill>
                <a:latin typeface="Arial" panose="020B0604020202020204" pitchFamily="34" charset="0"/>
              </a:rPr>
              <a:t>https://www.piqsels.com/en/public-domain-photo-zwfob</a:t>
            </a:r>
          </a:p>
        </p:txBody>
      </p:sp>
      <p:sp>
        <p:nvSpPr>
          <p:cNvPr id="16" name="Прямоугольник 11">
            <a:extLst>
              <a:ext uri="{FF2B5EF4-FFF2-40B4-BE49-F238E27FC236}">
                <a16:creationId xmlns:a16="http://schemas.microsoft.com/office/drawing/2014/main" xmlns="" id="{F21610D3-B434-4EAF-A2AD-2BB085212AAB}"/>
              </a:ext>
            </a:extLst>
          </p:cNvPr>
          <p:cNvSpPr/>
          <p:nvPr/>
        </p:nvSpPr>
        <p:spPr>
          <a:xfrm>
            <a:off x="247103" y="1287607"/>
            <a:ext cx="6250324" cy="3416320"/>
          </a:xfrm>
          <a:prstGeom prst="rect">
            <a:avLst/>
          </a:prstGeom>
        </p:spPr>
        <p:txBody>
          <a:bodyPr wrap="square">
            <a:spAutoFit/>
          </a:bodyPr>
          <a:lstStyle/>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AI is revolutionizing healthcare and medicine in many areas such as: (1) medical imagery and (2) drug research. </a:t>
            </a:r>
          </a:p>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AI and more specifically Deep Learning has been proven to be superior to humans in detecting and classifying several diseases using imagery data.</a:t>
            </a:r>
          </a:p>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Skin cancer could be detected more accurately by Deep Learning than by dermatologists (2018). </a:t>
            </a:r>
          </a:p>
          <a:p>
            <a:pPr marL="742950" lvl="1" indent="-285750">
              <a:buFont typeface="Courier New" panose="02070309020205020404" pitchFamily="49" charset="0"/>
              <a:buChar char="o"/>
            </a:pPr>
            <a:r>
              <a:rPr lang="en-CA" dirty="0">
                <a:solidFill>
                  <a:schemeClr val="bg1"/>
                </a:solidFill>
                <a:latin typeface="Montserrat" charset="0"/>
                <a:ea typeface="Montserrat" charset="0"/>
                <a:cs typeface="Montserrat" charset="0"/>
              </a:rPr>
              <a:t>Human dermatologists detection = 86.6%</a:t>
            </a:r>
          </a:p>
          <a:p>
            <a:pPr marL="742950" lvl="1" indent="-285750">
              <a:buFont typeface="Courier New" panose="02070309020205020404" pitchFamily="49" charset="0"/>
              <a:buChar char="o"/>
            </a:pPr>
            <a:r>
              <a:rPr lang="en-CA" dirty="0">
                <a:solidFill>
                  <a:schemeClr val="bg1"/>
                </a:solidFill>
                <a:latin typeface="Montserrat" charset="0"/>
                <a:ea typeface="Montserrat" charset="0"/>
                <a:cs typeface="Montserrat" charset="0"/>
              </a:rPr>
              <a:t>Deep Learning detection = 95%</a:t>
            </a:r>
          </a:p>
          <a:p>
            <a:pPr marL="285750" indent="-285750">
              <a:buFont typeface="Arial" panose="020B0604020202020204" pitchFamily="34" charset="0"/>
              <a:buChar char="•"/>
            </a:pPr>
            <a:endParaRPr lang="en-CA" dirty="0">
              <a:solidFill>
                <a:schemeClr val="bg1"/>
              </a:solidFill>
              <a:latin typeface="Montserrat" charset="0"/>
              <a:ea typeface="Montserrat" charset="0"/>
              <a:cs typeface="Montserrat" charset="0"/>
            </a:endParaRPr>
          </a:p>
          <a:p>
            <a:pPr marL="285750" indent="-285750">
              <a:buFont typeface="Arial" panose="020B0604020202020204" pitchFamily="34" charset="0"/>
              <a:buChar char="•"/>
            </a:pPr>
            <a:endParaRPr lang="en-CA" dirty="0">
              <a:solidFill>
                <a:schemeClr val="bg1"/>
              </a:solidFill>
              <a:latin typeface="Montserrat" charset="0"/>
              <a:ea typeface="Montserrat" charset="0"/>
              <a:cs typeface="Montserrat" charset="0"/>
            </a:endParaRPr>
          </a:p>
        </p:txBody>
      </p:sp>
      <p:pic>
        <p:nvPicPr>
          <p:cNvPr id="1026" name="Picture 2" descr="artificial intelligence concept, advanced, ai, anatomy, artificial, body, brain, brainwaves, central, cerebral, circuit, computer, connected, connection, cybernetic, cyberspace, data, future, futuristic, head, health, healthcare, human, illustration, algorithm, implants, integrated, intelligence, logic, machine, medical, medicine, mind, robotic, robot, nerve, nervous, neurology, neurosurgery, power, processor, science, stimulation, surgery, system, tech, technology, therapy, think, vision, wired, moore, law, mining, threat, machines, agents, problem, solving, glowing, pattern, electronics industry, internet, illuminated, lighting equipment, circuit board, backgrounds, light - natural phenomenon, electricity, studio shot, wireless technology, communication, computer network, digital composite, electrical component, electrical equipment, global communications, 2K, CC0, public domain, royalty free">
            <a:extLst>
              <a:ext uri="{FF2B5EF4-FFF2-40B4-BE49-F238E27FC236}">
                <a16:creationId xmlns:a16="http://schemas.microsoft.com/office/drawing/2014/main" xmlns="" id="{8E595DE1-6052-4D25-9C2E-BFF9F2DE6ABC}"/>
              </a:ext>
            </a:extLst>
          </p:cNvPr>
          <p:cNvPicPr>
            <a:picLocks noChangeAspect="1" noChangeArrowheads="1"/>
          </p:cNvPicPr>
          <p:nvPr/>
        </p:nvPicPr>
        <p:blipFill>
          <a:blip r:embed="rId4">
            <a:clrChange>
              <a:clrFrom>
                <a:srgbClr val="343434"/>
              </a:clrFrom>
              <a:clrTo>
                <a:srgbClr val="343434">
                  <a:alpha val="0"/>
                </a:srgbClr>
              </a:clrTo>
            </a:clrChange>
            <a:extLst>
              <a:ext uri="{28A0092B-C50C-407E-A947-70E740481C1C}">
                <a14:useLocalDpi xmlns:a14="http://schemas.microsoft.com/office/drawing/2010/main" val="0"/>
              </a:ext>
            </a:extLst>
          </a:blip>
          <a:srcRect/>
          <a:stretch>
            <a:fillRect/>
          </a:stretch>
        </p:blipFill>
        <p:spPr bwMode="auto">
          <a:xfrm>
            <a:off x="6560694" y="1329117"/>
            <a:ext cx="5321583" cy="333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1305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9AA7D622-AABB-47ED-94AE-F1CC49BE2B0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8" name="Rectangle 7">
            <a:extLst>
              <a:ext uri="{FF2B5EF4-FFF2-40B4-BE49-F238E27FC236}">
                <a16:creationId xmlns:a16="http://schemas.microsoft.com/office/drawing/2014/main" xmlns="" id="{8428023F-1512-4411-BADB-FCCC36FB1194}"/>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Прямоугольник 9">
            <a:extLst>
              <a:ext uri="{FF2B5EF4-FFF2-40B4-BE49-F238E27FC236}">
                <a16:creationId xmlns:a16="http://schemas.microsoft.com/office/drawing/2014/main" xmlns="" id="{5EE88138-48BD-46AA-94F3-3B05DD703F63}"/>
              </a:ext>
            </a:extLst>
          </p:cNvPr>
          <p:cNvSpPr/>
          <p:nvPr/>
        </p:nvSpPr>
        <p:spPr>
          <a:xfrm>
            <a:off x="333524" y="218357"/>
            <a:ext cx="9827492" cy="461665"/>
          </a:xfrm>
          <a:prstGeom prst="rect">
            <a:avLst/>
          </a:prstGeom>
        </p:spPr>
        <p:txBody>
          <a:bodyPr wrap="square">
            <a:spAutoFit/>
          </a:bodyPr>
          <a:lstStyle/>
          <a:p>
            <a:r>
              <a:rPr lang="en-CA" sz="2400" b="1" dirty="0">
                <a:solidFill>
                  <a:schemeClr val="bg1"/>
                </a:solidFill>
                <a:latin typeface="Montserrat" charset="0"/>
              </a:rPr>
              <a:t>CONFUSION MATRIX</a:t>
            </a:r>
          </a:p>
        </p:txBody>
      </p:sp>
      <p:sp>
        <p:nvSpPr>
          <p:cNvPr id="50" name="Google Shape;121;p17"/>
          <p:cNvSpPr txBox="1"/>
          <p:nvPr/>
        </p:nvSpPr>
        <p:spPr>
          <a:xfrm>
            <a:off x="695325" y="741577"/>
            <a:ext cx="5940423" cy="509374"/>
          </a:xfrm>
          <a:prstGeom prst="rect">
            <a:avLst/>
          </a:prstGeom>
          <a:noFill/>
          <a:ln>
            <a:noFill/>
          </a:ln>
        </p:spPr>
        <p:txBody>
          <a:bodyPr spcFirstLastPara="1" wrap="square" lIns="91425" tIns="45700" rIns="91425" bIns="45700" anchor="ctr" anchorCtr="0">
            <a:noAutofit/>
          </a:bodyPr>
          <a:lstStyle/>
          <a:p>
            <a:pPr>
              <a:lnSpc>
                <a:spcPct val="80000"/>
              </a:lnSpc>
              <a:buClr>
                <a:srgbClr val="000000"/>
              </a:buClr>
              <a:buSzPts val="3200"/>
              <a:buFont typeface="Calibri"/>
              <a:buNone/>
            </a:pPr>
            <a:endParaRPr sz="3200" b="1" kern="0">
              <a:solidFill>
                <a:srgbClr val="124359"/>
              </a:solidFill>
              <a:latin typeface="Montserrat Black"/>
              <a:ea typeface="Montserrat Black"/>
              <a:cs typeface="Montserrat Black"/>
              <a:sym typeface="Montserrat Black"/>
            </a:endParaRPr>
          </a:p>
        </p:txBody>
      </p:sp>
      <p:sp>
        <p:nvSpPr>
          <p:cNvPr id="23" name="Прямоугольник 11">
            <a:extLst>
              <a:ext uri="{FF2B5EF4-FFF2-40B4-BE49-F238E27FC236}">
                <a16:creationId xmlns:a16="http://schemas.microsoft.com/office/drawing/2014/main" xmlns="" id="{B4B1F363-5EFE-402E-91B7-C999DD6A5345}"/>
              </a:ext>
            </a:extLst>
          </p:cNvPr>
          <p:cNvSpPr/>
          <p:nvPr/>
        </p:nvSpPr>
        <p:spPr>
          <a:xfrm>
            <a:off x="333524" y="1346271"/>
            <a:ext cx="10334476" cy="5355312"/>
          </a:xfrm>
          <a:prstGeom prst="rect">
            <a:avLst/>
          </a:prstGeom>
        </p:spPr>
        <p:txBody>
          <a:bodyPr wrap="square">
            <a:spAutoFit/>
          </a:bodyPr>
          <a:lstStyle/>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A confusion matrix is used to describe the performance of a classiﬁcation model: </a:t>
            </a:r>
          </a:p>
          <a:p>
            <a:pPr marL="285750" indent="-285750">
              <a:buFont typeface="Arial" panose="020B0604020202020204" pitchFamily="34" charset="0"/>
              <a:buChar char="•"/>
            </a:pPr>
            <a:endParaRPr lang="en-CA" dirty="0">
              <a:solidFill>
                <a:schemeClr val="bg1"/>
              </a:solidFill>
              <a:latin typeface="Montserrat" charset="0"/>
              <a:ea typeface="Montserrat" charset="0"/>
              <a:cs typeface="Montserrat" charset="0"/>
            </a:endParaRPr>
          </a:p>
          <a:p>
            <a:pPr marL="742950" lvl="1" indent="-285750">
              <a:buFont typeface="Courier New" panose="02070309020205020404" pitchFamily="49" charset="0"/>
              <a:buChar char="o"/>
            </a:pPr>
            <a:r>
              <a:rPr lang="en-CA" dirty="0">
                <a:solidFill>
                  <a:schemeClr val="bg1"/>
                </a:solidFill>
                <a:latin typeface="Montserrat" charset="0"/>
                <a:ea typeface="Montserrat" charset="0"/>
                <a:cs typeface="Montserrat" charset="0"/>
              </a:rPr>
              <a:t>True positives (TP): cases when classiﬁer predicted TRUE (they have the disease), and correct class was TRUE (patient has disease). </a:t>
            </a:r>
          </a:p>
          <a:p>
            <a:pPr marL="742950" lvl="1" indent="-285750">
              <a:buFont typeface="Courier New" panose="02070309020205020404" pitchFamily="49" charset="0"/>
              <a:buChar char="o"/>
            </a:pPr>
            <a:endParaRPr lang="en-CA" dirty="0">
              <a:solidFill>
                <a:schemeClr val="bg1"/>
              </a:solidFill>
              <a:latin typeface="Montserrat" charset="0"/>
              <a:ea typeface="Montserrat" charset="0"/>
              <a:cs typeface="Montserrat" charset="0"/>
            </a:endParaRPr>
          </a:p>
          <a:p>
            <a:pPr marL="742950" lvl="1" indent="-285750">
              <a:buFont typeface="Courier New" panose="02070309020205020404" pitchFamily="49" charset="0"/>
              <a:buChar char="o"/>
            </a:pPr>
            <a:r>
              <a:rPr lang="en-CA" dirty="0">
                <a:solidFill>
                  <a:schemeClr val="bg1"/>
                </a:solidFill>
                <a:latin typeface="Montserrat" charset="0"/>
                <a:ea typeface="Montserrat" charset="0"/>
                <a:cs typeface="Montserrat" charset="0"/>
              </a:rPr>
              <a:t>True negatives (TN): cases when model predicted FALSE (no disease), and correct class was FALSE (patient do not have disease). </a:t>
            </a:r>
          </a:p>
          <a:p>
            <a:pPr marL="742950" lvl="1" indent="-285750">
              <a:buFont typeface="Courier New" panose="02070309020205020404" pitchFamily="49" charset="0"/>
              <a:buChar char="o"/>
            </a:pPr>
            <a:endParaRPr lang="en-CA" dirty="0">
              <a:solidFill>
                <a:schemeClr val="bg1"/>
              </a:solidFill>
              <a:latin typeface="Montserrat" charset="0"/>
              <a:ea typeface="Montserrat" charset="0"/>
              <a:cs typeface="Montserrat" charset="0"/>
            </a:endParaRPr>
          </a:p>
          <a:p>
            <a:pPr marL="742950" lvl="1" indent="-285750">
              <a:buFont typeface="Courier New" panose="02070309020205020404" pitchFamily="49" charset="0"/>
              <a:buChar char="o"/>
            </a:pPr>
            <a:r>
              <a:rPr lang="en-CA" dirty="0">
                <a:solidFill>
                  <a:schemeClr val="bg1"/>
                </a:solidFill>
                <a:latin typeface="Montserrat" charset="0"/>
                <a:ea typeface="Montserrat" charset="0"/>
                <a:cs typeface="Montserrat" charset="0"/>
              </a:rPr>
              <a:t>False positives (FP) (Type I error): classiﬁer predicted TRUE, but correct class was FALSE (patient did not have disease). </a:t>
            </a:r>
          </a:p>
          <a:p>
            <a:pPr marL="742950" lvl="1" indent="-285750">
              <a:buFont typeface="Courier New" panose="02070309020205020404" pitchFamily="49" charset="0"/>
              <a:buChar char="o"/>
            </a:pPr>
            <a:endParaRPr lang="en-CA" dirty="0">
              <a:solidFill>
                <a:schemeClr val="bg1"/>
              </a:solidFill>
              <a:latin typeface="Montserrat" charset="0"/>
              <a:ea typeface="Montserrat" charset="0"/>
              <a:cs typeface="Montserrat" charset="0"/>
            </a:endParaRPr>
          </a:p>
          <a:p>
            <a:pPr marL="742950" lvl="1" indent="-285750">
              <a:buFont typeface="Courier New" panose="02070309020205020404" pitchFamily="49" charset="0"/>
              <a:buChar char="o"/>
            </a:pPr>
            <a:r>
              <a:rPr lang="en-CA" dirty="0">
                <a:solidFill>
                  <a:schemeClr val="bg1"/>
                </a:solidFill>
                <a:latin typeface="Montserrat" charset="0"/>
                <a:ea typeface="Montserrat" charset="0"/>
                <a:cs typeface="Montserrat" charset="0"/>
              </a:rPr>
              <a:t>False negatives (FN) (Type II error): classiﬁer predicted FALSE (patient do not have disease), but they actually do have the disease</a:t>
            </a:r>
          </a:p>
          <a:p>
            <a:pPr marL="742950" lvl="1" indent="-285750">
              <a:buFont typeface="Courier New" panose="02070309020205020404" pitchFamily="49" charset="0"/>
              <a:buChar char="o"/>
            </a:pPr>
            <a:endParaRPr lang="en-CA" dirty="0">
              <a:solidFill>
                <a:schemeClr val="bg1"/>
              </a:solidFill>
              <a:latin typeface="Montserrat" charset="0"/>
              <a:ea typeface="Montserrat" charset="0"/>
              <a:cs typeface="Montserrat" charset="0"/>
            </a:endParaRPr>
          </a:p>
          <a:p>
            <a:pPr marL="742950" lvl="1" indent="-285750">
              <a:buFont typeface="Courier New" panose="02070309020205020404" pitchFamily="49" charset="0"/>
              <a:buChar char="o"/>
            </a:pPr>
            <a:r>
              <a:rPr lang="en-CA" dirty="0">
                <a:solidFill>
                  <a:schemeClr val="bg1"/>
                </a:solidFill>
                <a:latin typeface="Montserrat" charset="0"/>
                <a:ea typeface="Montserrat" charset="0"/>
                <a:cs typeface="Montserrat" charset="0"/>
              </a:rPr>
              <a:t>Classiﬁcation Accuracy = (TP+TN) / (TP + TN + FP + FN) </a:t>
            </a:r>
          </a:p>
          <a:p>
            <a:pPr marL="742950" lvl="1" indent="-285750">
              <a:buFont typeface="Courier New" panose="02070309020205020404" pitchFamily="49" charset="0"/>
              <a:buChar char="o"/>
            </a:pPr>
            <a:endParaRPr lang="en-CA" dirty="0">
              <a:solidFill>
                <a:schemeClr val="bg1"/>
              </a:solidFill>
              <a:latin typeface="Montserrat" charset="0"/>
              <a:ea typeface="Montserrat" charset="0"/>
              <a:cs typeface="Montserrat" charset="0"/>
            </a:endParaRPr>
          </a:p>
          <a:p>
            <a:pPr marL="742950" lvl="1" indent="-285750">
              <a:buFont typeface="Courier New" panose="02070309020205020404" pitchFamily="49" charset="0"/>
              <a:buChar char="o"/>
            </a:pPr>
            <a:r>
              <a:rPr lang="en-CA" dirty="0">
                <a:solidFill>
                  <a:schemeClr val="bg1"/>
                </a:solidFill>
                <a:latin typeface="Montserrat" charset="0"/>
                <a:ea typeface="Montserrat" charset="0"/>
                <a:cs typeface="Montserrat" charset="0"/>
              </a:rPr>
              <a:t>Misclassiﬁcation rate (Error Rate) = (FP + FN) / (TP + TN + FP + FN) </a:t>
            </a:r>
          </a:p>
          <a:p>
            <a:pPr marL="742950" lvl="1" indent="-285750">
              <a:buFont typeface="Courier New" panose="02070309020205020404" pitchFamily="49" charset="0"/>
              <a:buChar char="o"/>
            </a:pPr>
            <a:endParaRPr lang="en-CA" dirty="0">
              <a:solidFill>
                <a:schemeClr val="bg1"/>
              </a:solidFill>
              <a:latin typeface="Montserrat" charset="0"/>
              <a:ea typeface="Montserrat" charset="0"/>
              <a:cs typeface="Montserrat" charset="0"/>
            </a:endParaRPr>
          </a:p>
          <a:p>
            <a:pPr marL="742950" lvl="1" indent="-285750">
              <a:buFont typeface="Courier New" panose="02070309020205020404" pitchFamily="49" charset="0"/>
              <a:buChar char="o"/>
            </a:pPr>
            <a:endParaRPr lang="en-CA" dirty="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9428610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xmlns="" id="{0F9D04B7-03C9-4895-84F6-D6380FD573A6}"/>
              </a:ext>
            </a:extLst>
          </p:cNvPr>
          <p:cNvSpPr txBox="1"/>
          <p:nvPr/>
        </p:nvSpPr>
        <p:spPr>
          <a:xfrm>
            <a:off x="762000" y="2362200"/>
            <a:ext cx="7315200" cy="1754326"/>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BUILD YOUR OWN ARTIFICIAL NEURAL NETWORK WITH TENSORFLOW PLAYGROUND</a:t>
            </a:r>
          </a:p>
        </p:txBody>
      </p:sp>
      <p:sp>
        <p:nvSpPr>
          <p:cNvPr id="6" name="Rectangle: Rounded Corners 5">
            <a:extLst>
              <a:ext uri="{FF2B5EF4-FFF2-40B4-BE49-F238E27FC236}">
                <a16:creationId xmlns:a16="http://schemas.microsoft.com/office/drawing/2014/main" xmlns="" id="{C7FA740E-FBF9-4BB9-9659-AB6C4B73907E}"/>
              </a:ext>
            </a:extLst>
          </p:cNvPr>
          <p:cNvSpPr/>
          <p:nvPr/>
        </p:nvSpPr>
        <p:spPr>
          <a:xfrm>
            <a:off x="914400" y="4422596"/>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241A12A7-85FB-44B4-866E-89DC3107FC9C}"/>
              </a:ext>
            </a:extLst>
          </p:cNvPr>
          <p:cNvSpPr/>
          <p:nvPr/>
        </p:nvSpPr>
        <p:spPr>
          <a:xfrm>
            <a:off x="914400" y="4419600"/>
            <a:ext cx="365760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A34DEBF2-06F5-4F05-9D0B-91EC8F35D8CB}"/>
              </a:ext>
            </a:extLst>
          </p:cNvPr>
          <p:cNvSpPr txBox="1"/>
          <p:nvPr/>
        </p:nvSpPr>
        <p:spPr>
          <a:xfrm>
            <a:off x="838200" y="4837489"/>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xmlns="" id="{3C100E53-1A09-4207-84DC-29F48A481CE8}"/>
              </a:ext>
            </a:extLst>
          </p:cNvPr>
          <p:cNvSpPr txBox="1"/>
          <p:nvPr/>
        </p:nvSpPr>
        <p:spPr>
          <a:xfrm>
            <a:off x="6324600" y="4837489"/>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xmlns="" id="{90C60E7F-33EF-4B3F-9924-B752860097D2}"/>
              </a:ext>
            </a:extLst>
          </p:cNvPr>
          <p:cNvSpPr/>
          <p:nvPr/>
        </p:nvSpPr>
        <p:spPr>
          <a:xfrm>
            <a:off x="4419600" y="4714397"/>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273329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xmlns="" id="{A0C35418-367A-4D9C-9546-6F7702462301}"/>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28" name="Picture 27">
            <a:extLst>
              <a:ext uri="{FF2B5EF4-FFF2-40B4-BE49-F238E27FC236}">
                <a16:creationId xmlns:a16="http://schemas.microsoft.com/office/drawing/2014/main" xmlns="" id="{C6BE3EBF-0007-46D6-97C0-6A52E427EB05}"/>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22" name="Прямоугольник 4"/>
          <p:cNvSpPr/>
          <p:nvPr/>
        </p:nvSpPr>
        <p:spPr>
          <a:xfrm>
            <a:off x="216104" y="225281"/>
            <a:ext cx="9883572" cy="461665"/>
          </a:xfrm>
          <a:prstGeom prst="rect">
            <a:avLst/>
          </a:prstGeom>
        </p:spPr>
        <p:txBody>
          <a:bodyPr wrap="square">
            <a:spAutoFit/>
          </a:bodyPr>
          <a:lstStyle/>
          <a:p>
            <a:r>
              <a:rPr lang="en-US" sz="2400" b="1" dirty="0">
                <a:solidFill>
                  <a:schemeClr val="bg1"/>
                </a:solidFill>
                <a:latin typeface="Montserrat" charset="0"/>
              </a:rPr>
              <a:t>TENSORFLOW PLAYGROUND</a:t>
            </a:r>
            <a:endParaRPr lang="ru-RU" sz="2400" b="1" dirty="0">
              <a:solidFill>
                <a:schemeClr val="bg1"/>
              </a:solidFill>
            </a:endParaRPr>
          </a:p>
        </p:txBody>
      </p:sp>
      <p:pic>
        <p:nvPicPr>
          <p:cNvPr id="3" name="Picture 2">
            <a:extLst>
              <a:ext uri="{FF2B5EF4-FFF2-40B4-BE49-F238E27FC236}">
                <a16:creationId xmlns:a16="http://schemas.microsoft.com/office/drawing/2014/main" xmlns="" id="{1AA2135C-8129-415F-9ED4-2E18A9C901D3}"/>
              </a:ext>
            </a:extLst>
          </p:cNvPr>
          <p:cNvPicPr>
            <a:picLocks noChangeAspect="1"/>
          </p:cNvPicPr>
          <p:nvPr/>
        </p:nvPicPr>
        <p:blipFill>
          <a:blip r:embed="rId4"/>
          <a:stretch>
            <a:fillRect/>
          </a:stretch>
        </p:blipFill>
        <p:spPr>
          <a:xfrm>
            <a:off x="1295400" y="1794590"/>
            <a:ext cx="8915400" cy="4838129"/>
          </a:xfrm>
          <a:prstGeom prst="rect">
            <a:avLst/>
          </a:prstGeom>
          <a:ln w="57150">
            <a:solidFill>
              <a:srgbClr val="FF0000"/>
            </a:solidFill>
          </a:ln>
        </p:spPr>
      </p:pic>
      <p:sp>
        <p:nvSpPr>
          <p:cNvPr id="4" name="Rectangle 3">
            <a:extLst>
              <a:ext uri="{FF2B5EF4-FFF2-40B4-BE49-F238E27FC236}">
                <a16:creationId xmlns:a16="http://schemas.microsoft.com/office/drawing/2014/main" xmlns="" id="{CD8FAE61-E765-4D5E-9542-0954CA5A054D}"/>
              </a:ext>
            </a:extLst>
          </p:cNvPr>
          <p:cNvSpPr/>
          <p:nvPr/>
        </p:nvSpPr>
        <p:spPr>
          <a:xfrm>
            <a:off x="1981200" y="1333032"/>
            <a:ext cx="10439400" cy="400110"/>
          </a:xfrm>
          <a:prstGeom prst="rect">
            <a:avLst/>
          </a:prstGeom>
        </p:spPr>
        <p:txBody>
          <a:bodyPr wrap="square">
            <a:spAutoFit/>
          </a:bodyPr>
          <a:lstStyle/>
          <a:p>
            <a:r>
              <a:rPr lang="en-US" sz="2000" dirty="0">
                <a:solidFill>
                  <a:schemeClr val="bg1"/>
                </a:solidFill>
              </a:rPr>
              <a:t>Let’s build a neural network here: https://playground.tensorflow.org/</a:t>
            </a:r>
          </a:p>
        </p:txBody>
      </p:sp>
    </p:spTree>
    <p:extLst>
      <p:ext uri="{BB962C8B-B14F-4D97-AF65-F5344CB8AC3E}">
        <p14:creationId xmlns:p14="http://schemas.microsoft.com/office/powerpoint/2010/main" val="30028305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xmlns="" id="{A0C35418-367A-4D9C-9546-6F7702462301}"/>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28" name="Picture 27">
            <a:extLst>
              <a:ext uri="{FF2B5EF4-FFF2-40B4-BE49-F238E27FC236}">
                <a16:creationId xmlns:a16="http://schemas.microsoft.com/office/drawing/2014/main" xmlns="" id="{C6BE3EBF-0007-46D6-97C0-6A52E427EB05}"/>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22" name="Прямоугольник 4"/>
          <p:cNvSpPr/>
          <p:nvPr/>
        </p:nvSpPr>
        <p:spPr>
          <a:xfrm>
            <a:off x="216104" y="225281"/>
            <a:ext cx="9883572" cy="461665"/>
          </a:xfrm>
          <a:prstGeom prst="rect">
            <a:avLst/>
          </a:prstGeom>
        </p:spPr>
        <p:txBody>
          <a:bodyPr wrap="square">
            <a:spAutoFit/>
          </a:bodyPr>
          <a:lstStyle/>
          <a:p>
            <a:r>
              <a:rPr lang="en-US" sz="2400" b="1" dirty="0">
                <a:solidFill>
                  <a:schemeClr val="bg1"/>
                </a:solidFill>
                <a:latin typeface="Montserrat" charset="0"/>
              </a:rPr>
              <a:t>MINI CHALLENGE</a:t>
            </a:r>
            <a:endParaRPr lang="ru-RU" sz="2400" b="1" dirty="0">
              <a:solidFill>
                <a:schemeClr val="bg1"/>
              </a:solidFill>
            </a:endParaRPr>
          </a:p>
        </p:txBody>
      </p:sp>
      <p:sp>
        <p:nvSpPr>
          <p:cNvPr id="7" name="Прямоугольник 11">
            <a:extLst>
              <a:ext uri="{FF2B5EF4-FFF2-40B4-BE49-F238E27FC236}">
                <a16:creationId xmlns:a16="http://schemas.microsoft.com/office/drawing/2014/main" xmlns="" id="{B255AD07-D726-4C8A-BD86-51B054B7ECD6}"/>
              </a:ext>
            </a:extLst>
          </p:cNvPr>
          <p:cNvSpPr/>
          <p:nvPr/>
        </p:nvSpPr>
        <p:spPr>
          <a:xfrm>
            <a:off x="333524" y="1346271"/>
            <a:ext cx="11172676" cy="2031325"/>
          </a:xfrm>
          <a:prstGeom prst="rect">
            <a:avLst/>
          </a:prstGeom>
        </p:spPr>
        <p:txBody>
          <a:bodyPr wrap="square">
            <a:spAutoFit/>
          </a:bodyPr>
          <a:lstStyle/>
          <a:p>
            <a:pPr marL="342900" indent="-342900">
              <a:buFont typeface="+mj-lt"/>
              <a:buAutoNum type="arabicPeriod"/>
            </a:pPr>
            <a:r>
              <a:rPr lang="en-CA" dirty="0">
                <a:solidFill>
                  <a:schemeClr val="bg1"/>
                </a:solidFill>
                <a:latin typeface="Montserrat" charset="0"/>
                <a:ea typeface="Montserrat" charset="0"/>
                <a:cs typeface="Montserrat" charset="0"/>
              </a:rPr>
              <a:t>Choose the most challenging dataset (spiral) and train the model </a:t>
            </a:r>
          </a:p>
          <a:p>
            <a:pPr marL="342900" indent="-342900">
              <a:buFont typeface="+mj-lt"/>
              <a:buAutoNum type="arabicPeriod"/>
            </a:pPr>
            <a:r>
              <a:rPr lang="en-CA" dirty="0">
                <a:solidFill>
                  <a:schemeClr val="bg1"/>
                </a:solidFill>
                <a:latin typeface="Montserrat" charset="0"/>
                <a:ea typeface="Montserrat" charset="0"/>
                <a:cs typeface="Montserrat" charset="0"/>
              </a:rPr>
              <a:t>Change the architecture of the model by adding new hidden layers, neurons and changing activation functions</a:t>
            </a:r>
          </a:p>
          <a:p>
            <a:pPr marL="342900" indent="-342900">
              <a:buFont typeface="+mj-lt"/>
              <a:buAutoNum type="arabicPeriod"/>
            </a:pPr>
            <a:r>
              <a:rPr lang="en-CA" dirty="0">
                <a:solidFill>
                  <a:schemeClr val="bg1"/>
                </a:solidFill>
                <a:latin typeface="Montserrat" charset="0"/>
                <a:ea typeface="Montserrat" charset="0"/>
                <a:cs typeface="Montserrat" charset="0"/>
              </a:rPr>
              <a:t>Tune the model hyperparameters such as learning rate and regularization to achieve better model performance. </a:t>
            </a:r>
          </a:p>
          <a:p>
            <a:pPr marL="342900" indent="-342900">
              <a:buFont typeface="+mj-lt"/>
              <a:buAutoNum type="arabicPeriod"/>
            </a:pPr>
            <a:r>
              <a:rPr lang="en-CA" dirty="0">
                <a:solidFill>
                  <a:schemeClr val="bg1"/>
                </a:solidFill>
                <a:latin typeface="Montserrat" charset="0"/>
                <a:ea typeface="Montserrat" charset="0"/>
                <a:cs typeface="Montserrat" charset="0"/>
              </a:rPr>
              <a:t>Perform feature engineering to improve model performance</a:t>
            </a:r>
          </a:p>
          <a:p>
            <a:pPr marL="742950" lvl="1" indent="-285750">
              <a:buFont typeface="Courier New" panose="02070309020205020404" pitchFamily="49" charset="0"/>
              <a:buChar char="o"/>
            </a:pPr>
            <a:endParaRPr lang="en-CA" dirty="0">
              <a:solidFill>
                <a:schemeClr val="bg1"/>
              </a:solidFill>
              <a:latin typeface="Montserrat" charset="0"/>
              <a:ea typeface="Montserrat" charset="0"/>
              <a:cs typeface="Montserrat" charset="0"/>
            </a:endParaRPr>
          </a:p>
        </p:txBody>
      </p:sp>
      <p:sp>
        <p:nvSpPr>
          <p:cNvPr id="2" name="Rectangle 1">
            <a:extLst>
              <a:ext uri="{FF2B5EF4-FFF2-40B4-BE49-F238E27FC236}">
                <a16:creationId xmlns:a16="http://schemas.microsoft.com/office/drawing/2014/main" xmlns="" id="{3D3E297B-5BCA-40BA-8C7C-F8558BD7B6B5}"/>
              </a:ext>
            </a:extLst>
          </p:cNvPr>
          <p:cNvSpPr/>
          <p:nvPr/>
        </p:nvSpPr>
        <p:spPr>
          <a:xfrm>
            <a:off x="1309762" y="5999247"/>
            <a:ext cx="9358238" cy="369332"/>
          </a:xfrm>
          <a:prstGeom prst="rect">
            <a:avLst/>
          </a:prstGeom>
        </p:spPr>
        <p:txBody>
          <a:bodyPr wrap="square">
            <a:spAutoFit/>
          </a:bodyPr>
          <a:lstStyle/>
          <a:p>
            <a:r>
              <a:rPr lang="en-US" dirty="0">
                <a:solidFill>
                  <a:schemeClr val="bg1"/>
                </a:solidFill>
              </a:rPr>
              <a:t>https://developers.google.com/machine-learning/crash-course/DPE/tp-ss-neural-net-intro-spiral</a:t>
            </a:r>
          </a:p>
        </p:txBody>
      </p:sp>
      <p:pic>
        <p:nvPicPr>
          <p:cNvPr id="5" name="Picture 4">
            <a:extLst>
              <a:ext uri="{FF2B5EF4-FFF2-40B4-BE49-F238E27FC236}">
                <a16:creationId xmlns:a16="http://schemas.microsoft.com/office/drawing/2014/main" xmlns="" id="{CD81C46D-2093-47E3-B7BD-4465749DD97F}"/>
              </a:ext>
            </a:extLst>
          </p:cNvPr>
          <p:cNvPicPr>
            <a:picLocks noChangeAspect="1"/>
          </p:cNvPicPr>
          <p:nvPr/>
        </p:nvPicPr>
        <p:blipFill>
          <a:blip r:embed="rId4"/>
          <a:stretch>
            <a:fillRect/>
          </a:stretch>
        </p:blipFill>
        <p:spPr>
          <a:xfrm>
            <a:off x="4343400" y="3196763"/>
            <a:ext cx="2466915" cy="2493441"/>
          </a:xfrm>
          <a:prstGeom prst="rect">
            <a:avLst/>
          </a:prstGeom>
        </p:spPr>
      </p:pic>
    </p:spTree>
    <p:extLst>
      <p:ext uri="{BB962C8B-B14F-4D97-AF65-F5344CB8AC3E}">
        <p14:creationId xmlns:p14="http://schemas.microsoft.com/office/powerpoint/2010/main" val="3506749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D23F773E-4FC3-40CC-BA3B-6453C033D13A}"/>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6" name="Picture 5">
            <a:extLst>
              <a:ext uri="{FF2B5EF4-FFF2-40B4-BE49-F238E27FC236}">
                <a16:creationId xmlns:a16="http://schemas.microsoft.com/office/drawing/2014/main" xmlns="" id="{FE926FFD-B9AD-4747-8E5E-1C29AC99699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pic>
        <p:nvPicPr>
          <p:cNvPr id="4" name="Picture 3">
            <a:extLst>
              <a:ext uri="{FF2B5EF4-FFF2-40B4-BE49-F238E27FC236}">
                <a16:creationId xmlns:a16="http://schemas.microsoft.com/office/drawing/2014/main" xmlns="" id="{39F15CF4-57DB-49F0-8F61-9205A2687E3D}"/>
              </a:ext>
            </a:extLst>
          </p:cNvPr>
          <p:cNvPicPr>
            <a:picLocks noChangeAspect="1"/>
          </p:cNvPicPr>
          <p:nvPr/>
        </p:nvPicPr>
        <p:blipFill>
          <a:blip r:embed="rId4"/>
          <a:stretch>
            <a:fillRect/>
          </a:stretch>
        </p:blipFill>
        <p:spPr>
          <a:xfrm>
            <a:off x="1620624" y="1271490"/>
            <a:ext cx="8950751" cy="5199630"/>
          </a:xfrm>
          <a:prstGeom prst="rect">
            <a:avLst/>
          </a:prstGeom>
          <a:ln w="57150">
            <a:solidFill>
              <a:srgbClr val="FF0000"/>
            </a:solidFill>
          </a:ln>
        </p:spPr>
      </p:pic>
      <p:sp>
        <p:nvSpPr>
          <p:cNvPr id="7" name="Rectangle 6">
            <a:extLst>
              <a:ext uri="{FF2B5EF4-FFF2-40B4-BE49-F238E27FC236}">
                <a16:creationId xmlns:a16="http://schemas.microsoft.com/office/drawing/2014/main" xmlns="" id="{DE66CF64-84F1-4040-8693-FFE0ED305C37}"/>
              </a:ext>
            </a:extLst>
          </p:cNvPr>
          <p:cNvSpPr/>
          <p:nvPr/>
        </p:nvSpPr>
        <p:spPr>
          <a:xfrm>
            <a:off x="304800" y="361480"/>
            <a:ext cx="5257800" cy="461665"/>
          </a:xfrm>
          <a:prstGeom prst="rect">
            <a:avLst/>
          </a:prstGeom>
        </p:spPr>
        <p:txBody>
          <a:bodyPr wrap="square">
            <a:spAutoFit/>
          </a:bodyPr>
          <a:lstStyle/>
          <a:p>
            <a:r>
              <a:rPr lang="en-US" sz="2400" b="1" dirty="0">
                <a:solidFill>
                  <a:schemeClr val="bg1"/>
                </a:solidFill>
                <a:latin typeface="Montserrat" charset="0"/>
              </a:rPr>
              <a:t>MINI CHALLENGE SOLUTION</a:t>
            </a:r>
            <a:endParaRPr lang="ru-RU" sz="2400" b="1" dirty="0">
              <a:solidFill>
                <a:schemeClr val="bg1"/>
              </a:solidFill>
            </a:endParaRPr>
          </a:p>
        </p:txBody>
      </p:sp>
    </p:spTree>
    <p:extLst>
      <p:ext uri="{BB962C8B-B14F-4D97-AF65-F5344CB8AC3E}">
        <p14:creationId xmlns:p14="http://schemas.microsoft.com/office/powerpoint/2010/main" val="24560682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xmlns="" id="{0F9D04B7-03C9-4895-84F6-D6380FD573A6}"/>
              </a:ext>
            </a:extLst>
          </p:cNvPr>
          <p:cNvSpPr txBox="1"/>
          <p:nvPr/>
        </p:nvSpPr>
        <p:spPr>
          <a:xfrm>
            <a:off x="762000" y="2057400"/>
            <a:ext cx="4724400" cy="1754326"/>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EXPORT, SAVE AND DEPLOY THE MODEL</a:t>
            </a:r>
          </a:p>
        </p:txBody>
      </p:sp>
      <p:sp>
        <p:nvSpPr>
          <p:cNvPr id="6" name="Rectangle: Rounded Corners 5">
            <a:extLst>
              <a:ext uri="{FF2B5EF4-FFF2-40B4-BE49-F238E27FC236}">
                <a16:creationId xmlns:a16="http://schemas.microsoft.com/office/drawing/2014/main" xmlns="" id="{863966E3-392E-4EF4-8D18-F296431F3393}"/>
              </a:ext>
            </a:extLst>
          </p:cNvPr>
          <p:cNvSpPr/>
          <p:nvPr/>
        </p:nvSpPr>
        <p:spPr>
          <a:xfrm>
            <a:off x="866775" y="4270196"/>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9EE91A2A-785D-4DB3-84E4-1196EA83658F}"/>
              </a:ext>
            </a:extLst>
          </p:cNvPr>
          <p:cNvSpPr/>
          <p:nvPr/>
        </p:nvSpPr>
        <p:spPr>
          <a:xfrm>
            <a:off x="866775" y="4267200"/>
            <a:ext cx="365760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5FAB4C28-EB74-488F-9E0C-D5810B246E19}"/>
              </a:ext>
            </a:extLst>
          </p:cNvPr>
          <p:cNvSpPr txBox="1"/>
          <p:nvPr/>
        </p:nvSpPr>
        <p:spPr>
          <a:xfrm>
            <a:off x="790575" y="4685089"/>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xmlns="" id="{604E3BF5-9F8B-48DF-A14C-6213DA15C446}"/>
              </a:ext>
            </a:extLst>
          </p:cNvPr>
          <p:cNvSpPr txBox="1"/>
          <p:nvPr/>
        </p:nvSpPr>
        <p:spPr>
          <a:xfrm>
            <a:off x="6276975" y="4685089"/>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xmlns="" id="{7D165305-1C7C-4388-92E8-3A0B444F17AC}"/>
              </a:ext>
            </a:extLst>
          </p:cNvPr>
          <p:cNvSpPr/>
          <p:nvPr/>
        </p:nvSpPr>
        <p:spPr>
          <a:xfrm>
            <a:off x="4371975" y="4561997"/>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530389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89FC41D-EF45-4E6D-99A5-21C8A6268EFB}"/>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6" name="Rectangle 5">
            <a:extLst>
              <a:ext uri="{FF2B5EF4-FFF2-40B4-BE49-F238E27FC236}">
                <a16:creationId xmlns:a16="http://schemas.microsoft.com/office/drawing/2014/main" xmlns="" id="{C3E225E7-03D0-450B-8817-2939E44C5F2F}"/>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7" name="Прямоугольник 9">
            <a:extLst>
              <a:ext uri="{FF2B5EF4-FFF2-40B4-BE49-F238E27FC236}">
                <a16:creationId xmlns:a16="http://schemas.microsoft.com/office/drawing/2014/main" xmlns="" id="{EEAE1AFF-72A9-4A77-B195-5940955F3BF0}"/>
              </a:ext>
            </a:extLst>
          </p:cNvPr>
          <p:cNvSpPr/>
          <p:nvPr/>
        </p:nvSpPr>
        <p:spPr>
          <a:xfrm>
            <a:off x="288501" y="218356"/>
            <a:ext cx="9827492" cy="461665"/>
          </a:xfrm>
          <a:prstGeom prst="rect">
            <a:avLst/>
          </a:prstGeom>
        </p:spPr>
        <p:txBody>
          <a:bodyPr wrap="square">
            <a:spAutoFit/>
          </a:bodyPr>
          <a:lstStyle/>
          <a:p>
            <a:r>
              <a:rPr lang="en-CA" sz="2400" b="1" dirty="0">
                <a:solidFill>
                  <a:schemeClr val="bg1"/>
                </a:solidFill>
                <a:latin typeface="Montserrat" charset="0"/>
              </a:rPr>
              <a:t>EXPORT, SAVE AND DEPLOY THE MODEL</a:t>
            </a:r>
          </a:p>
        </p:txBody>
      </p:sp>
      <p:pic>
        <p:nvPicPr>
          <p:cNvPr id="4" name="Picture 3">
            <a:extLst>
              <a:ext uri="{FF2B5EF4-FFF2-40B4-BE49-F238E27FC236}">
                <a16:creationId xmlns:a16="http://schemas.microsoft.com/office/drawing/2014/main" xmlns="" id="{22E758AF-29FA-484B-91E7-F2F655CE1793}"/>
              </a:ext>
            </a:extLst>
          </p:cNvPr>
          <p:cNvPicPr>
            <a:picLocks noChangeAspect="1"/>
          </p:cNvPicPr>
          <p:nvPr/>
        </p:nvPicPr>
        <p:blipFill>
          <a:blip r:embed="rId4"/>
          <a:stretch>
            <a:fillRect/>
          </a:stretch>
        </p:blipFill>
        <p:spPr>
          <a:xfrm>
            <a:off x="685800" y="1429246"/>
            <a:ext cx="9793705" cy="5029200"/>
          </a:xfrm>
          <a:prstGeom prst="rect">
            <a:avLst/>
          </a:prstGeom>
          <a:ln w="57150">
            <a:solidFill>
              <a:srgbClr val="FF0000"/>
            </a:solidFill>
          </a:ln>
        </p:spPr>
      </p:pic>
    </p:spTree>
    <p:extLst>
      <p:ext uri="{BB962C8B-B14F-4D97-AF65-F5344CB8AC3E}">
        <p14:creationId xmlns:p14="http://schemas.microsoft.com/office/powerpoint/2010/main" val="36030873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89FC41D-EF45-4E6D-99A5-21C8A6268EFB}"/>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6" name="Rectangle 5">
            <a:extLst>
              <a:ext uri="{FF2B5EF4-FFF2-40B4-BE49-F238E27FC236}">
                <a16:creationId xmlns:a16="http://schemas.microsoft.com/office/drawing/2014/main" xmlns="" id="{C3E225E7-03D0-450B-8817-2939E44C5F2F}"/>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7" name="Прямоугольник 9">
            <a:extLst>
              <a:ext uri="{FF2B5EF4-FFF2-40B4-BE49-F238E27FC236}">
                <a16:creationId xmlns:a16="http://schemas.microsoft.com/office/drawing/2014/main" xmlns="" id="{EEAE1AFF-72A9-4A77-B195-5940955F3BF0}"/>
              </a:ext>
            </a:extLst>
          </p:cNvPr>
          <p:cNvSpPr/>
          <p:nvPr/>
        </p:nvSpPr>
        <p:spPr>
          <a:xfrm>
            <a:off x="288501" y="218356"/>
            <a:ext cx="9827492" cy="461665"/>
          </a:xfrm>
          <a:prstGeom prst="rect">
            <a:avLst/>
          </a:prstGeom>
        </p:spPr>
        <p:txBody>
          <a:bodyPr wrap="square">
            <a:spAutoFit/>
          </a:bodyPr>
          <a:lstStyle/>
          <a:p>
            <a:r>
              <a:rPr lang="en-CA" sz="2400" b="1" dirty="0">
                <a:solidFill>
                  <a:schemeClr val="bg1"/>
                </a:solidFill>
                <a:latin typeface="Montserrat" charset="0"/>
              </a:rPr>
              <a:t>EXPORT, SAVE AND DEPLOY THE MODEL</a:t>
            </a:r>
          </a:p>
        </p:txBody>
      </p:sp>
      <p:pic>
        <p:nvPicPr>
          <p:cNvPr id="2" name="Picture 1">
            <a:extLst>
              <a:ext uri="{FF2B5EF4-FFF2-40B4-BE49-F238E27FC236}">
                <a16:creationId xmlns:a16="http://schemas.microsoft.com/office/drawing/2014/main" xmlns="" id="{EFBD5658-1D14-4AB3-A4AC-6B62105D9B67}"/>
              </a:ext>
            </a:extLst>
          </p:cNvPr>
          <p:cNvPicPr>
            <a:picLocks noChangeAspect="1"/>
          </p:cNvPicPr>
          <p:nvPr/>
        </p:nvPicPr>
        <p:blipFill>
          <a:blip r:embed="rId4"/>
          <a:stretch>
            <a:fillRect/>
          </a:stretch>
        </p:blipFill>
        <p:spPr>
          <a:xfrm>
            <a:off x="1352993" y="1371600"/>
            <a:ext cx="8763000" cy="4827033"/>
          </a:xfrm>
          <a:prstGeom prst="rect">
            <a:avLst/>
          </a:prstGeom>
          <a:ln w="57150">
            <a:solidFill>
              <a:srgbClr val="FF0000"/>
            </a:solidFill>
          </a:ln>
        </p:spPr>
      </p:pic>
    </p:spTree>
    <p:extLst>
      <p:ext uri="{BB962C8B-B14F-4D97-AF65-F5344CB8AC3E}">
        <p14:creationId xmlns:p14="http://schemas.microsoft.com/office/powerpoint/2010/main" val="16602682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xmlns="" id="{0F9D04B7-03C9-4895-84F6-D6380FD573A6}"/>
              </a:ext>
            </a:extLst>
          </p:cNvPr>
          <p:cNvSpPr txBox="1"/>
          <p:nvPr/>
        </p:nvSpPr>
        <p:spPr>
          <a:xfrm>
            <a:off x="762000" y="2057400"/>
            <a:ext cx="4724400" cy="1754326"/>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CONVOLUTIONAL NEURAL NETWORKS (CNNs)</a:t>
            </a:r>
          </a:p>
        </p:txBody>
      </p:sp>
      <p:sp>
        <p:nvSpPr>
          <p:cNvPr id="6" name="Rectangle: Rounded Corners 5">
            <a:extLst>
              <a:ext uri="{FF2B5EF4-FFF2-40B4-BE49-F238E27FC236}">
                <a16:creationId xmlns:a16="http://schemas.microsoft.com/office/drawing/2014/main" xmlns="" id="{48288D33-EADE-40CF-9360-898360CD25CA}"/>
              </a:ext>
            </a:extLst>
          </p:cNvPr>
          <p:cNvSpPr/>
          <p:nvPr/>
        </p:nvSpPr>
        <p:spPr>
          <a:xfrm>
            <a:off x="857250" y="4270196"/>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D333E2F6-B063-4938-994D-FD2618AFE84D}"/>
              </a:ext>
            </a:extLst>
          </p:cNvPr>
          <p:cNvSpPr/>
          <p:nvPr/>
        </p:nvSpPr>
        <p:spPr>
          <a:xfrm>
            <a:off x="857250" y="4267200"/>
            <a:ext cx="523875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F9FFC84E-DA76-44A9-BB5E-9CC1315ADAAD}"/>
              </a:ext>
            </a:extLst>
          </p:cNvPr>
          <p:cNvSpPr txBox="1"/>
          <p:nvPr/>
        </p:nvSpPr>
        <p:spPr>
          <a:xfrm>
            <a:off x="781050" y="4685089"/>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xmlns="" id="{51842886-C4D4-4D36-AB53-D1CEF426EE3B}"/>
              </a:ext>
            </a:extLst>
          </p:cNvPr>
          <p:cNvSpPr txBox="1"/>
          <p:nvPr/>
        </p:nvSpPr>
        <p:spPr>
          <a:xfrm>
            <a:off x="6267450" y="4685089"/>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xmlns="" id="{0B5B789C-453F-4368-BDF4-4E6443D71182}"/>
              </a:ext>
            </a:extLst>
          </p:cNvPr>
          <p:cNvSpPr/>
          <p:nvPr/>
        </p:nvSpPr>
        <p:spPr>
          <a:xfrm>
            <a:off x="5924551" y="4570789"/>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137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19"/>
        <p:cNvGrpSpPr/>
        <p:nvPr/>
      </p:nvGrpSpPr>
      <p:grpSpPr>
        <a:xfrm>
          <a:off x="0" y="0"/>
          <a:ext cx="0" cy="0"/>
          <a:chOff x="0" y="0"/>
          <a:chExt cx="0" cy="0"/>
        </a:xfrm>
      </p:grpSpPr>
      <p:pic>
        <p:nvPicPr>
          <p:cNvPr id="8" name="Picture 7">
            <a:extLst>
              <a:ext uri="{FF2B5EF4-FFF2-40B4-BE49-F238E27FC236}">
                <a16:creationId xmlns:a16="http://schemas.microsoft.com/office/drawing/2014/main" xmlns="" id="{0E2B6344-BC7D-4DC2-BD11-1D4E3F77C6ED}"/>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GlowEdges/>
                    </a14:imgEffect>
                  </a14:imgLayer>
                </a14:imgProps>
              </a:ext>
            </a:extLst>
          </a:blip>
          <a:srcRect r="5565" b="24520"/>
          <a:stretch/>
        </p:blipFill>
        <p:spPr>
          <a:xfrm>
            <a:off x="0" y="0"/>
            <a:ext cx="12192647" cy="5196495"/>
          </a:xfrm>
          <a:prstGeom prst="rect">
            <a:avLst/>
          </a:prstGeom>
        </p:spPr>
      </p:pic>
      <p:sp>
        <p:nvSpPr>
          <p:cNvPr id="9" name="Rectangle 8">
            <a:extLst>
              <a:ext uri="{FF2B5EF4-FFF2-40B4-BE49-F238E27FC236}">
                <a16:creationId xmlns:a16="http://schemas.microsoft.com/office/drawing/2014/main" xmlns="" id="{633005A4-85B1-4D9C-8259-0D7F1CED2C83}"/>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Прямоугольник 9">
            <a:extLst>
              <a:ext uri="{FF2B5EF4-FFF2-40B4-BE49-F238E27FC236}">
                <a16:creationId xmlns:a16="http://schemas.microsoft.com/office/drawing/2014/main" xmlns="" id="{3A9E9D56-C4D3-4560-8DB1-A0944B0DB6AB}"/>
              </a:ext>
            </a:extLst>
          </p:cNvPr>
          <p:cNvSpPr/>
          <p:nvPr/>
        </p:nvSpPr>
        <p:spPr>
          <a:xfrm>
            <a:off x="157980" y="245356"/>
            <a:ext cx="8927712" cy="461665"/>
          </a:xfrm>
          <a:prstGeom prst="rect">
            <a:avLst/>
          </a:prstGeom>
        </p:spPr>
        <p:txBody>
          <a:bodyPr wrap="square">
            <a:spAutoFit/>
          </a:bodyPr>
          <a:lstStyle/>
          <a:p>
            <a:r>
              <a:rPr lang="en-CA" sz="2400" b="1" dirty="0">
                <a:solidFill>
                  <a:schemeClr val="bg1"/>
                </a:solidFill>
                <a:latin typeface="Montserrat" charset="0"/>
              </a:rPr>
              <a:t>WHAT IS AN IMAGE?</a:t>
            </a:r>
          </a:p>
        </p:txBody>
      </p:sp>
      <p:sp>
        <p:nvSpPr>
          <p:cNvPr id="121" name="Google Shape;121;p17"/>
          <p:cNvSpPr txBox="1"/>
          <p:nvPr/>
        </p:nvSpPr>
        <p:spPr>
          <a:xfrm>
            <a:off x="695325" y="579652"/>
            <a:ext cx="5940423" cy="509374"/>
          </a:xfrm>
          <a:prstGeom prst="rect">
            <a:avLst/>
          </a:prstGeom>
          <a:noFill/>
          <a:ln>
            <a:noFill/>
          </a:ln>
        </p:spPr>
        <p:txBody>
          <a:bodyPr spcFirstLastPara="1" wrap="square" lIns="91425" tIns="45700" rIns="91425" bIns="45700" anchor="ctr" anchorCtr="0">
            <a:noAutofit/>
          </a:bodyPr>
          <a:lstStyle/>
          <a:p>
            <a:pPr>
              <a:lnSpc>
                <a:spcPct val="80000"/>
              </a:lnSpc>
              <a:buClr>
                <a:srgbClr val="000000"/>
              </a:buClr>
              <a:buSzPts val="3200"/>
              <a:buFont typeface="Calibri"/>
              <a:buNone/>
            </a:pPr>
            <a:endParaRPr sz="3200" b="1" kern="0">
              <a:solidFill>
                <a:srgbClr val="124359"/>
              </a:solidFill>
              <a:latin typeface="Montserrat Black"/>
              <a:ea typeface="Montserrat Black"/>
              <a:cs typeface="Montserrat Black"/>
              <a:sym typeface="Montserrat Black"/>
            </a:endParaRPr>
          </a:p>
        </p:txBody>
      </p:sp>
      <p:sp>
        <p:nvSpPr>
          <p:cNvPr id="27" name="Content Placeholder 2"/>
          <p:cNvSpPr txBox="1">
            <a:spLocks/>
          </p:cNvSpPr>
          <p:nvPr/>
        </p:nvSpPr>
        <p:spPr>
          <a:xfrm>
            <a:off x="353900" y="1224608"/>
            <a:ext cx="10801349" cy="1938992"/>
          </a:xfrm>
          <a:prstGeom prst="rect">
            <a:avLst/>
          </a:prstGeom>
        </p:spPr>
        <p:txBody>
          <a:bodyPr wrap="square">
            <a:spAutoFit/>
          </a:bodyPr>
          <a:lstStyle>
            <a:defPPr>
              <a:defRPr lang="en-US"/>
            </a:defPPr>
            <a:lvl1pPr marL="342900" indent="-342900">
              <a:buFont typeface="Arial" panose="020B0604020202020204" pitchFamily="34" charset="0"/>
              <a:buChar char="•"/>
              <a:defRPr sz="2000" b="1">
                <a:solidFill>
                  <a:schemeClr val="bg1"/>
                </a:solidFill>
                <a:latin typeface="Montserrat" charset="0"/>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CA" b="0" dirty="0"/>
              <a:t>A greyscale image is system of 256 tones with values ranging from 0-255. </a:t>
            </a:r>
          </a:p>
          <a:p>
            <a:r>
              <a:rPr lang="en-CA" b="0" dirty="0"/>
              <a:t>'0' represents black and '255' represents white. </a:t>
            </a:r>
          </a:p>
          <a:p>
            <a:r>
              <a:rPr lang="en-CA" b="0" dirty="0"/>
              <a:t>Numbers in-between represents greys between black and white.</a:t>
            </a:r>
          </a:p>
          <a:p>
            <a:r>
              <a:rPr lang="en-CA" b="0" dirty="0"/>
              <a:t>Binary systems use digits '0' and '1‘ where '00000000' for black, to '11111111' for white (8-bit image).</a:t>
            </a:r>
          </a:p>
          <a:p>
            <a:r>
              <a:rPr lang="en-CA" b="0" dirty="0"/>
              <a:t>Note: binary value of '11111111' is equal to decimal value of '255‘.</a:t>
            </a:r>
          </a:p>
        </p:txBody>
      </p:sp>
      <p:graphicFrame>
        <p:nvGraphicFramePr>
          <p:cNvPr id="19" name="Table 18"/>
          <p:cNvGraphicFramePr>
            <a:graphicFrameLocks noGrp="1"/>
          </p:cNvGraphicFramePr>
          <p:nvPr>
            <p:extLst>
              <p:ext uri="{D42A27DB-BD31-4B8C-83A1-F6EECF244321}">
                <p14:modId xmlns:p14="http://schemas.microsoft.com/office/powerpoint/2010/main" val="3240120435"/>
              </p:ext>
            </p:extLst>
          </p:nvPr>
        </p:nvGraphicFramePr>
        <p:xfrm>
          <a:off x="4321469" y="3304985"/>
          <a:ext cx="2866212" cy="2546682"/>
        </p:xfrm>
        <a:graphic>
          <a:graphicData uri="http://schemas.openxmlformats.org/drawingml/2006/table">
            <a:tbl>
              <a:tblPr firstRow="1" bandRow="1"/>
              <a:tblGrid>
                <a:gridCol w="955404">
                  <a:extLst>
                    <a:ext uri="{9D8B030D-6E8A-4147-A177-3AD203B41FA5}">
                      <a16:colId xmlns:a16="http://schemas.microsoft.com/office/drawing/2014/main" xmlns="" val="20000"/>
                    </a:ext>
                  </a:extLst>
                </a:gridCol>
                <a:gridCol w="955404">
                  <a:extLst>
                    <a:ext uri="{9D8B030D-6E8A-4147-A177-3AD203B41FA5}">
                      <a16:colId xmlns:a16="http://schemas.microsoft.com/office/drawing/2014/main" xmlns="" val="20001"/>
                    </a:ext>
                  </a:extLst>
                </a:gridCol>
                <a:gridCol w="955404">
                  <a:extLst>
                    <a:ext uri="{9D8B030D-6E8A-4147-A177-3AD203B41FA5}">
                      <a16:colId xmlns:a16="http://schemas.microsoft.com/office/drawing/2014/main" xmlns="" val="20002"/>
                    </a:ext>
                  </a:extLst>
                </a:gridCol>
              </a:tblGrid>
              <a:tr h="84889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b="1" dirty="0">
                          <a:latin typeface="Calibri" panose="020F0502020204030204" pitchFamily="34" charset="0"/>
                          <a:cs typeface="Calibri" panose="020F0502020204030204" pitchFamily="34" charset="0"/>
                        </a:rPr>
                        <a:t>255</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b="1" dirty="0">
                          <a:latin typeface="Calibri" panose="020F0502020204030204" pitchFamily="34" charset="0"/>
                          <a:cs typeface="Calibri" panose="020F0502020204030204" pitchFamily="34" charset="0"/>
                        </a:rPr>
                        <a:t>255</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b="1" dirty="0">
                          <a:latin typeface="Calibri" panose="020F0502020204030204" pitchFamily="34" charset="0"/>
                          <a:cs typeface="Calibri" panose="020F0502020204030204" pitchFamily="34" charset="0"/>
                        </a:rPr>
                        <a:t>255</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0"/>
                  </a:ext>
                </a:extLst>
              </a:tr>
              <a:tr h="84889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b="1" dirty="0">
                          <a:latin typeface="Calibri" panose="020F0502020204030204" pitchFamily="34" charset="0"/>
                          <a:cs typeface="Calibri" panose="020F0502020204030204" pitchFamily="34" charset="0"/>
                        </a:rPr>
                        <a:t>155</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0C0C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b="1" dirty="0">
                          <a:latin typeface="Calibri" panose="020F0502020204030204" pitchFamily="34" charset="0"/>
                          <a:cs typeface="Calibri" panose="020F0502020204030204" pitchFamily="34" charset="0"/>
                        </a:rPr>
                        <a:t>155</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0C0C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b="1" dirty="0">
                          <a:latin typeface="Calibri" panose="020F0502020204030204" pitchFamily="34" charset="0"/>
                          <a:cs typeface="Calibri" panose="020F0502020204030204" pitchFamily="34" charset="0"/>
                        </a:rPr>
                        <a:t>155</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0C0C8"/>
                    </a:solidFill>
                  </a:tcPr>
                </a:tc>
                <a:extLst>
                  <a:ext uri="{0D108BD9-81ED-4DB2-BD59-A6C34878D82A}">
                    <a16:rowId xmlns:a16="http://schemas.microsoft.com/office/drawing/2014/main" xmlns="" val="10001"/>
                  </a:ext>
                </a:extLst>
              </a:tr>
              <a:tr h="84889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b="1" dirty="0">
                          <a:solidFill>
                            <a:schemeClr val="bg2"/>
                          </a:solidFill>
                          <a:latin typeface="Calibri" panose="020F0502020204030204" pitchFamily="34" charset="0"/>
                          <a:cs typeface="Calibri" panose="020F0502020204030204" pitchFamily="34" charset="0"/>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0A091B"/>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b="1" dirty="0">
                          <a:solidFill>
                            <a:schemeClr val="bg2"/>
                          </a:solidFill>
                          <a:latin typeface="Calibri" panose="020F0502020204030204" pitchFamily="34" charset="0"/>
                          <a:cs typeface="Calibri" panose="020F0502020204030204" pitchFamily="34" charset="0"/>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0A091B"/>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b="1" dirty="0">
                          <a:solidFill>
                            <a:schemeClr val="bg2"/>
                          </a:solidFill>
                          <a:latin typeface="Calibri" panose="020F0502020204030204" pitchFamily="34" charset="0"/>
                          <a:cs typeface="Calibri" panose="020F0502020204030204" pitchFamily="34" charset="0"/>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0A091B"/>
                    </a:solidFill>
                  </a:tcPr>
                </a:tc>
                <a:extLst>
                  <a:ext uri="{0D108BD9-81ED-4DB2-BD59-A6C34878D82A}">
                    <a16:rowId xmlns:a16="http://schemas.microsoft.com/office/drawing/2014/main" xmlns="" val="10002"/>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4163384342"/>
              </p:ext>
            </p:extLst>
          </p:nvPr>
        </p:nvGraphicFramePr>
        <p:xfrm>
          <a:off x="7514669" y="3316611"/>
          <a:ext cx="2866212" cy="2546682"/>
        </p:xfrm>
        <a:graphic>
          <a:graphicData uri="http://schemas.openxmlformats.org/drawingml/2006/table">
            <a:tbl>
              <a:tblPr firstRow="1" bandRow="1"/>
              <a:tblGrid>
                <a:gridCol w="955404">
                  <a:extLst>
                    <a:ext uri="{9D8B030D-6E8A-4147-A177-3AD203B41FA5}">
                      <a16:colId xmlns:a16="http://schemas.microsoft.com/office/drawing/2014/main" xmlns="" val="20000"/>
                    </a:ext>
                  </a:extLst>
                </a:gridCol>
                <a:gridCol w="955404">
                  <a:extLst>
                    <a:ext uri="{9D8B030D-6E8A-4147-A177-3AD203B41FA5}">
                      <a16:colId xmlns:a16="http://schemas.microsoft.com/office/drawing/2014/main" xmlns="" val="20001"/>
                    </a:ext>
                  </a:extLst>
                </a:gridCol>
                <a:gridCol w="955404">
                  <a:extLst>
                    <a:ext uri="{9D8B030D-6E8A-4147-A177-3AD203B41FA5}">
                      <a16:colId xmlns:a16="http://schemas.microsoft.com/office/drawing/2014/main" xmlns="" val="20002"/>
                    </a:ext>
                  </a:extLst>
                </a:gridCol>
              </a:tblGrid>
              <a:tr h="84889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sz="1200" b="1" dirty="0">
                          <a:latin typeface="Calibri" panose="020F0502020204030204" pitchFamily="34" charset="0"/>
                          <a:cs typeface="Calibri" panose="020F0502020204030204" pitchFamily="34" charset="0"/>
                        </a:rPr>
                        <a:t>11111111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sz="1200" b="1" dirty="0">
                          <a:latin typeface="Calibri" panose="020F0502020204030204" pitchFamily="34" charset="0"/>
                          <a:cs typeface="Calibri" panose="020F0502020204030204" pitchFamily="34" charset="0"/>
                        </a:rPr>
                        <a:t>11111111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sz="1200" b="1" dirty="0">
                          <a:latin typeface="Calibri" panose="020F0502020204030204" pitchFamily="34" charset="0"/>
                          <a:cs typeface="Calibri" panose="020F0502020204030204" pitchFamily="34" charset="0"/>
                        </a:rPr>
                        <a:t>11111111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0"/>
                  </a:ext>
                </a:extLst>
              </a:tr>
              <a:tr h="84889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sz="1200" b="1" dirty="0">
                          <a:latin typeface="Calibri" panose="020F0502020204030204" pitchFamily="34" charset="0"/>
                          <a:cs typeface="Calibri" panose="020F0502020204030204" pitchFamily="34" charset="0"/>
                        </a:rPr>
                        <a:t>10011011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0C0C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sz="1200" b="1" dirty="0">
                          <a:latin typeface="Calibri" panose="020F0502020204030204" pitchFamily="34" charset="0"/>
                          <a:cs typeface="Calibri" panose="020F0502020204030204" pitchFamily="34" charset="0"/>
                        </a:rPr>
                        <a:t>10011011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0C0C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sz="1200" b="1" dirty="0">
                          <a:latin typeface="Calibri" panose="020F0502020204030204" pitchFamily="34" charset="0"/>
                          <a:cs typeface="Calibri" panose="020F0502020204030204" pitchFamily="34" charset="0"/>
                        </a:rPr>
                        <a:t>10011011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0C0C8"/>
                    </a:solidFill>
                  </a:tcPr>
                </a:tc>
                <a:extLst>
                  <a:ext uri="{0D108BD9-81ED-4DB2-BD59-A6C34878D82A}">
                    <a16:rowId xmlns:a16="http://schemas.microsoft.com/office/drawing/2014/main" xmlns="" val="10001"/>
                  </a:ext>
                </a:extLst>
              </a:tr>
              <a:tr h="84889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sz="1200" b="1" dirty="0">
                          <a:solidFill>
                            <a:schemeClr val="bg2"/>
                          </a:solidFill>
                          <a:latin typeface="Calibri" panose="020F0502020204030204" pitchFamily="34" charset="0"/>
                          <a:cs typeface="Calibri" panose="020F0502020204030204" pitchFamily="34" charset="0"/>
                        </a:rPr>
                        <a:t>00000000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0A091B"/>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sz="1200" b="1" dirty="0">
                          <a:solidFill>
                            <a:schemeClr val="bg2"/>
                          </a:solidFill>
                          <a:latin typeface="Calibri" panose="020F0502020204030204" pitchFamily="34" charset="0"/>
                          <a:cs typeface="Calibri" panose="020F0502020204030204" pitchFamily="34" charset="0"/>
                        </a:rPr>
                        <a:t>00000000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0A091B"/>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sz="1200" b="1" dirty="0">
                          <a:solidFill>
                            <a:schemeClr val="bg2"/>
                          </a:solidFill>
                          <a:latin typeface="Calibri" panose="020F0502020204030204" pitchFamily="34" charset="0"/>
                          <a:cs typeface="Calibri" panose="020F0502020204030204" pitchFamily="34" charset="0"/>
                        </a:rPr>
                        <a:t>00000000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0A091B"/>
                    </a:solidFill>
                  </a:tcPr>
                </a:tc>
                <a:extLst>
                  <a:ext uri="{0D108BD9-81ED-4DB2-BD59-A6C34878D82A}">
                    <a16:rowId xmlns:a16="http://schemas.microsoft.com/office/drawing/2014/main" xmlns="" val="10002"/>
                  </a:ext>
                </a:extLst>
              </a:tr>
            </a:tbl>
          </a:graphicData>
        </a:graphic>
      </p:graphicFrame>
      <p:pic>
        <p:nvPicPr>
          <p:cNvPr id="2050" name="Picture 2">
            <a:extLst>
              <a:ext uri="{FF2B5EF4-FFF2-40B4-BE49-F238E27FC236}">
                <a16:creationId xmlns:a16="http://schemas.microsoft.com/office/drawing/2014/main" xmlns="" id="{A92D155A-6D1C-4C13-9590-8323D3684D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6681"/>
          <a:stretch/>
        </p:blipFill>
        <p:spPr bwMode="auto">
          <a:xfrm>
            <a:off x="943007" y="3313429"/>
            <a:ext cx="2814328" cy="25382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xmlns="" id="{E976062F-8850-4418-A1AF-32A663A8C7A5}"/>
              </a:ext>
            </a:extLst>
          </p:cNvPr>
          <p:cNvSpPr/>
          <p:nvPr/>
        </p:nvSpPr>
        <p:spPr>
          <a:xfrm>
            <a:off x="1998384" y="6066976"/>
            <a:ext cx="8195232" cy="646331"/>
          </a:xfrm>
          <a:prstGeom prst="rect">
            <a:avLst/>
          </a:prstGeom>
        </p:spPr>
        <p:txBody>
          <a:bodyPr wrap="square">
            <a:spAutoFit/>
          </a:bodyPr>
          <a:lstStyle/>
          <a:p>
            <a:r>
              <a:rPr lang="en-US" dirty="0">
                <a:solidFill>
                  <a:schemeClr val="bg1"/>
                </a:solidFill>
              </a:rPr>
              <a:t>Photo Credit: https://commons.wikimedia.org/wiki/file:monalisa_in_antique_color-oil_painting_by_rajasekharan.jpg</a:t>
            </a:r>
          </a:p>
        </p:txBody>
      </p:sp>
    </p:spTree>
    <p:extLst>
      <p:ext uri="{BB962C8B-B14F-4D97-AF65-F5344CB8AC3E}">
        <p14:creationId xmlns:p14="http://schemas.microsoft.com/office/powerpoint/2010/main" val="236319979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C0DCEAB4-4184-47A8-95DC-9CCDE5DE745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6" name="Прямоугольник 11">
            <a:extLst>
              <a:ext uri="{FF2B5EF4-FFF2-40B4-BE49-F238E27FC236}">
                <a16:creationId xmlns:a16="http://schemas.microsoft.com/office/drawing/2014/main" xmlns=""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t/>
            </a: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xmlns="" id="{0041A389-5846-4DA9-AD15-B3B7581E108B}"/>
              </a:ext>
            </a:extLst>
          </p:cNvPr>
          <p:cNvSpPr txBox="1">
            <a:spLocks/>
          </p:cNvSpPr>
          <p:nvPr/>
        </p:nvSpPr>
        <p:spPr>
          <a:xfrm>
            <a:off x="152400" y="271577"/>
            <a:ext cx="6320902" cy="461665"/>
          </a:xfrm>
          <a:prstGeom prst="rect">
            <a:avLst/>
          </a:prstGeom>
        </p:spPr>
        <p:txBody>
          <a:bodyPr wrap="square">
            <a:spAutoFit/>
          </a:bodyPr>
          <a:lstStyle>
            <a:defPPr>
              <a:defRPr lang="en-US"/>
            </a:defPPr>
            <a:lvl1pPr marL="285750" marR="0" lvl="0" indent="-285750" fontAlgn="auto">
              <a:lnSpc>
                <a:spcPct val="100000"/>
              </a:lnSpc>
              <a:spcBef>
                <a:spcPts val="0"/>
              </a:spcBef>
              <a:spcAft>
                <a:spcPts val="0"/>
              </a:spcAft>
              <a:buClrTx/>
              <a:buSzTx/>
              <a:buFont typeface="Arial" panose="020B0604020202020204" pitchFamily="34" charset="0"/>
              <a:buChar char="•"/>
              <a:tabLst/>
              <a:defRPr kumimoji="0" sz="2400" b="1" i="0" u="none" strike="noStrike" cap="none" spc="0" normalizeH="0" baseline="0">
                <a:ln>
                  <a:noFill/>
                </a:ln>
                <a:solidFill>
                  <a:prstClr val="black"/>
                </a:solidFill>
                <a:effectLst/>
                <a:uLnTx/>
                <a:uFillTx/>
                <a:latin typeface="Montserrat" charset="0"/>
                <a:ea typeface="Montserrat" charset="0"/>
                <a:cs typeface="Montserrat" charset="0"/>
              </a:defRPr>
            </a:lvl1pPr>
          </a:lstStyle>
          <a:p>
            <a:pPr marL="0" indent="0">
              <a:buNone/>
            </a:pPr>
            <a:r>
              <a:rPr lang="en-CA" dirty="0">
                <a:solidFill>
                  <a:schemeClr val="bg1"/>
                </a:solidFill>
              </a:rPr>
              <a:t>AI IN HEALTHCARE: QUICK FACTS</a:t>
            </a:r>
          </a:p>
        </p:txBody>
      </p:sp>
      <p:sp>
        <p:nvSpPr>
          <p:cNvPr id="3" name="Rectangle 2">
            <a:extLst>
              <a:ext uri="{FF2B5EF4-FFF2-40B4-BE49-F238E27FC236}">
                <a16:creationId xmlns:a16="http://schemas.microsoft.com/office/drawing/2014/main" xmlns="" id="{BB67D839-FCA5-4A54-9EB8-907DE6F96ED4}"/>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Diagram 1">
            <a:extLst>
              <a:ext uri="{FF2B5EF4-FFF2-40B4-BE49-F238E27FC236}">
                <a16:creationId xmlns:a16="http://schemas.microsoft.com/office/drawing/2014/main" xmlns="" id="{C1AE0EC9-4002-48E0-BC27-F8E606985146}"/>
              </a:ext>
            </a:extLst>
          </p:cNvPr>
          <p:cNvGraphicFramePr/>
          <p:nvPr>
            <p:extLst>
              <p:ext uri="{D42A27DB-BD31-4B8C-83A1-F6EECF244321}">
                <p14:modId xmlns:p14="http://schemas.microsoft.com/office/powerpoint/2010/main" val="2908138029"/>
              </p:ext>
            </p:extLst>
          </p:nvPr>
        </p:nvGraphicFramePr>
        <p:xfrm>
          <a:off x="1192458" y="1147566"/>
          <a:ext cx="9806435" cy="41849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le 3">
            <a:extLst>
              <a:ext uri="{FF2B5EF4-FFF2-40B4-BE49-F238E27FC236}">
                <a16:creationId xmlns:a16="http://schemas.microsoft.com/office/drawing/2014/main" xmlns="" id="{361C1C95-6A4A-487B-ABF8-EA407206D7E3}"/>
              </a:ext>
            </a:extLst>
          </p:cNvPr>
          <p:cNvSpPr/>
          <p:nvPr/>
        </p:nvSpPr>
        <p:spPr>
          <a:xfrm>
            <a:off x="2514600" y="5971630"/>
            <a:ext cx="10782624" cy="1154162"/>
          </a:xfrm>
          <a:prstGeom prst="rect">
            <a:avLst/>
          </a:prstGeom>
        </p:spPr>
        <p:txBody>
          <a:bodyPr wrap="square">
            <a:spAutoFit/>
          </a:bodyPr>
          <a:lstStyle/>
          <a:p>
            <a:pPr marL="171450" indent="-171450">
              <a:buFont typeface="Arial" panose="020B0604020202020204" pitchFamily="34" charset="0"/>
              <a:buChar char="•"/>
            </a:pPr>
            <a:r>
              <a:rPr lang="en-US" sz="1100" dirty="0">
                <a:solidFill>
                  <a:schemeClr val="bg1"/>
                </a:solidFill>
                <a:latin typeface="Arial" panose="020B0604020202020204" pitchFamily="34" charset="0"/>
              </a:rPr>
              <a:t>Source: https://www.forbes.com/sites/calumchace/2020/10/01/the-impact-of-ai-on-healthcare/?sh=f9c34a46a071</a:t>
            </a:r>
          </a:p>
          <a:p>
            <a:pPr marL="171450" indent="-171450">
              <a:buFont typeface="Arial" panose="020B0604020202020204" pitchFamily="34" charset="0"/>
              <a:buChar char="•"/>
            </a:pPr>
            <a:r>
              <a:rPr lang="en-CA" sz="1100" dirty="0">
                <a:solidFill>
                  <a:schemeClr val="bg1"/>
                </a:solidFill>
                <a:latin typeface="Arial" panose="020B0604020202020204" pitchFamily="34" charset="0"/>
              </a:rPr>
              <a:t>Link to Article: https://www.ncbi.nlm.nih.gov/pmc/articles/PMC7325854/</a:t>
            </a:r>
          </a:p>
          <a:p>
            <a:pPr marL="171450" indent="-171450">
              <a:buFont typeface="Arial" panose="020B0604020202020204" pitchFamily="34" charset="0"/>
              <a:buChar char="•"/>
            </a:pPr>
            <a:r>
              <a:rPr lang="en-CA" sz="1100" dirty="0">
                <a:solidFill>
                  <a:schemeClr val="bg1"/>
                </a:solidFill>
                <a:latin typeface="Arial" panose="020B0604020202020204" pitchFamily="34" charset="0"/>
              </a:rPr>
              <a:t>https://www.ncbi.nlm.nih.gov/pmc/articles/PMC6616181/</a:t>
            </a:r>
          </a:p>
          <a:p>
            <a:pPr marL="171450" indent="-171450">
              <a:buFont typeface="Arial" panose="020B0604020202020204" pitchFamily="34" charset="0"/>
              <a:buChar char="•"/>
            </a:pPr>
            <a:r>
              <a:rPr lang="en-CA" sz="1100" dirty="0">
                <a:solidFill>
                  <a:schemeClr val="bg1"/>
                </a:solidFill>
                <a:latin typeface="Arial" panose="020B0604020202020204" pitchFamily="34" charset="0"/>
              </a:rPr>
              <a:t>https://www.ncbi.nlm.nih.gov/pmc/articles/PMC6779111/</a:t>
            </a:r>
          </a:p>
          <a:p>
            <a:endParaRPr lang="en-CA" sz="1100" dirty="0">
              <a:solidFill>
                <a:schemeClr val="bg1"/>
              </a:solidFill>
              <a:latin typeface="Arial" panose="020B0604020202020204" pitchFamily="34" charset="0"/>
            </a:endParaRPr>
          </a:p>
          <a:p>
            <a:endParaRPr lang="en-US" sz="1200" dirty="0"/>
          </a:p>
        </p:txBody>
      </p:sp>
      <p:sp>
        <p:nvSpPr>
          <p:cNvPr id="5" name="Rectangle 4">
            <a:extLst>
              <a:ext uri="{FF2B5EF4-FFF2-40B4-BE49-F238E27FC236}">
                <a16:creationId xmlns:a16="http://schemas.microsoft.com/office/drawing/2014/main" xmlns="" id="{56932A9F-C572-4E6D-B04E-304184E65041}"/>
              </a:ext>
            </a:extLst>
          </p:cNvPr>
          <p:cNvSpPr/>
          <p:nvPr/>
        </p:nvSpPr>
        <p:spPr>
          <a:xfrm>
            <a:off x="152400" y="5212312"/>
            <a:ext cx="11744325" cy="830997"/>
          </a:xfrm>
          <a:prstGeom prst="rect">
            <a:avLst/>
          </a:prstGeom>
        </p:spPr>
        <p:txBody>
          <a:bodyPr wrap="square">
            <a:spAutoFit/>
          </a:bodyPr>
          <a:lstStyle/>
          <a:p>
            <a:pPr lvl="0"/>
            <a:r>
              <a:rPr lang="en-CA" sz="1600" b="1" i="1" dirty="0">
                <a:solidFill>
                  <a:srgbClr val="FF0000"/>
                </a:solidFill>
              </a:rPr>
              <a:t>Geoff Hinton, the father of deep learning, said “If you work as a radiologist, you’re like the coyote that’s already over the edge of the cliff, but hasn’t yet looked down so doesn’t realise there’s no ground underneath him. People should stop training radiologists now. It’s just completely obvious that within five years, deep learning is going to do better than radiologists.” </a:t>
            </a:r>
            <a:endParaRPr lang="en-US" sz="1600" b="1" i="1" dirty="0">
              <a:solidFill>
                <a:srgbClr val="FF0000"/>
              </a:solidFill>
            </a:endParaRPr>
          </a:p>
        </p:txBody>
      </p:sp>
    </p:spTree>
    <p:extLst>
      <p:ext uri="{BB962C8B-B14F-4D97-AF65-F5344CB8AC3E}">
        <p14:creationId xmlns:p14="http://schemas.microsoft.com/office/powerpoint/2010/main" val="26085255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xmlns="" id="{C9CF31BB-931C-43F3-9BEF-B9602132214F}"/>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28" name="Rectangle 27">
            <a:extLst>
              <a:ext uri="{FF2B5EF4-FFF2-40B4-BE49-F238E27FC236}">
                <a16:creationId xmlns:a16="http://schemas.microsoft.com/office/drawing/2014/main" xmlns="" id="{AB2A108F-9D34-43DF-9BFD-D1FF6743C8B2}"/>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Прямоугольник 9">
            <a:extLst>
              <a:ext uri="{FF2B5EF4-FFF2-40B4-BE49-F238E27FC236}">
                <a16:creationId xmlns:a16="http://schemas.microsoft.com/office/drawing/2014/main" xmlns="" id="{5EE88138-48BD-46AA-94F3-3B05DD703F63}"/>
              </a:ext>
            </a:extLst>
          </p:cNvPr>
          <p:cNvSpPr/>
          <p:nvPr/>
        </p:nvSpPr>
        <p:spPr>
          <a:xfrm>
            <a:off x="168663" y="10197"/>
            <a:ext cx="8927712" cy="1077218"/>
          </a:xfrm>
          <a:prstGeom prst="rect">
            <a:avLst/>
          </a:prstGeom>
        </p:spPr>
        <p:txBody>
          <a:bodyPr wrap="square">
            <a:spAutoFit/>
          </a:bodyPr>
          <a:lstStyle/>
          <a:p>
            <a:r>
              <a:rPr lang="en-CA" sz="2400" b="1" dirty="0">
                <a:solidFill>
                  <a:schemeClr val="bg1"/>
                </a:solidFill>
                <a:latin typeface="Montserrat" charset="0"/>
              </a:rPr>
              <a:t>CONVOLUTIONAL NEURAL NETWORKS: ENTIRE NETWORK OVERVIEW</a:t>
            </a:r>
          </a:p>
        </p:txBody>
      </p:sp>
      <p:sp>
        <p:nvSpPr>
          <p:cNvPr id="8" name="Rectangle 7"/>
          <p:cNvSpPr/>
          <p:nvPr/>
        </p:nvSpPr>
        <p:spPr>
          <a:xfrm>
            <a:off x="5233962" y="6271735"/>
            <a:ext cx="5541197" cy="461665"/>
          </a:xfrm>
          <a:prstGeom prst="rect">
            <a:avLst/>
          </a:prstGeom>
        </p:spPr>
        <p:txBody>
          <a:bodyPr wrap="none">
            <a:spAutoFit/>
          </a:bodyPr>
          <a:lstStyle/>
          <a:p>
            <a:r>
              <a:rPr lang="en-CA" sz="1200" b="1" dirty="0">
                <a:solidFill>
                  <a:schemeClr val="bg1"/>
                </a:solidFill>
              </a:rPr>
              <a:t>Photo Credit: </a:t>
            </a:r>
            <a:r>
              <a:rPr lang="en-CA" sz="1200" dirty="0">
                <a:solidFill>
                  <a:schemeClr val="bg1"/>
                </a:solidFill>
                <a:hlinkClick r:id="rId4">
                  <a:extLst>
                    <a:ext uri="{A12FA001-AC4F-418D-AE19-62706E023703}">
                      <ahyp:hlinkClr xmlns:ahyp="http://schemas.microsoft.com/office/drawing/2018/hyperlinkcolor" xmlns="" val="tx"/>
                    </a:ext>
                  </a:extLst>
                </a:hlinkClick>
              </a:rPr>
              <a:t>https://commons.wikimedia.org/wiki/File:Artificial_neural_network.svg</a:t>
            </a:r>
            <a:r>
              <a:rPr lang="en-CA" sz="1200" dirty="0">
                <a:solidFill>
                  <a:schemeClr val="bg1"/>
                </a:solidFill>
              </a:rPr>
              <a:t/>
            </a:r>
            <a:br>
              <a:rPr lang="en-CA" sz="1200" dirty="0">
                <a:solidFill>
                  <a:schemeClr val="bg1"/>
                </a:solidFill>
              </a:rPr>
            </a:br>
            <a:endParaRPr lang="en-CA" sz="1200" dirty="0">
              <a:solidFill>
                <a:schemeClr val="bg1"/>
              </a:solidFill>
            </a:endParaRPr>
          </a:p>
        </p:txBody>
      </p:sp>
      <p:pic>
        <p:nvPicPr>
          <p:cNvPr id="34" name="Picture 2" descr="File:Artificial neural network.svg"/>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98749" y="2723887"/>
            <a:ext cx="2073388" cy="1851239"/>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p:cNvSpPr/>
          <p:nvPr/>
        </p:nvSpPr>
        <p:spPr>
          <a:xfrm>
            <a:off x="10117189" y="3064427"/>
            <a:ext cx="1770011" cy="1146468"/>
          </a:xfrm>
          <a:prstGeom prst="rect">
            <a:avLst/>
          </a:prstGeom>
        </p:spPr>
        <p:txBody>
          <a:bodyPr wrap="square">
            <a:spAutoFit/>
          </a:bodyPr>
          <a:lstStyle/>
          <a:p>
            <a:pPr marL="457200" lvl="1" algn="ctr">
              <a:spcBef>
                <a:spcPts val="500"/>
              </a:spcBef>
              <a:buClr>
                <a:schemeClr val="dk1"/>
              </a:buClr>
              <a:buSzPts val="1440"/>
            </a:pPr>
            <a:r>
              <a:rPr lang="en-CA" sz="1400" b="1" dirty="0">
                <a:solidFill>
                  <a:schemeClr val="bg1"/>
                </a:solidFill>
              </a:rPr>
              <a:t>HEALTHY</a:t>
            </a:r>
          </a:p>
          <a:p>
            <a:pPr marL="457200" lvl="1" algn="ctr">
              <a:spcBef>
                <a:spcPts val="500"/>
              </a:spcBef>
              <a:buClr>
                <a:schemeClr val="dk1"/>
              </a:buClr>
              <a:buSzPts val="1440"/>
            </a:pPr>
            <a:r>
              <a:rPr lang="en-CA" sz="1400" b="1" dirty="0">
                <a:solidFill>
                  <a:schemeClr val="bg1"/>
                </a:solidFill>
              </a:rPr>
              <a:t>COVID-19</a:t>
            </a:r>
          </a:p>
          <a:p>
            <a:pPr marL="457200" lvl="1" algn="ctr">
              <a:spcBef>
                <a:spcPts val="500"/>
              </a:spcBef>
              <a:buClr>
                <a:schemeClr val="dk1"/>
              </a:buClr>
              <a:buSzPts val="1440"/>
            </a:pPr>
            <a:r>
              <a:rPr lang="en-CA" sz="1400" b="1" dirty="0">
                <a:solidFill>
                  <a:schemeClr val="bg1"/>
                </a:solidFill>
              </a:rPr>
              <a:t>VIRAL</a:t>
            </a:r>
          </a:p>
          <a:p>
            <a:pPr marL="457200" lvl="1" algn="ctr">
              <a:spcBef>
                <a:spcPts val="500"/>
              </a:spcBef>
              <a:buClr>
                <a:schemeClr val="dk1"/>
              </a:buClr>
              <a:buSzPts val="1440"/>
            </a:pPr>
            <a:r>
              <a:rPr lang="en-CA" sz="1400" b="1" dirty="0">
                <a:solidFill>
                  <a:schemeClr val="bg1"/>
                </a:solidFill>
              </a:rPr>
              <a:t>BACTERIAL</a:t>
            </a:r>
            <a:endParaRPr lang="en-CA" sz="1600" b="1" dirty="0">
              <a:solidFill>
                <a:schemeClr val="bg1"/>
              </a:solidFill>
            </a:endParaRPr>
          </a:p>
        </p:txBody>
      </p:sp>
      <p:sp>
        <p:nvSpPr>
          <p:cNvPr id="38" name="Left Brace 37"/>
          <p:cNvSpPr/>
          <p:nvPr/>
        </p:nvSpPr>
        <p:spPr>
          <a:xfrm>
            <a:off x="10473283" y="1744662"/>
            <a:ext cx="574159" cy="3893939"/>
          </a:xfrm>
          <a:prstGeom prst="leftBrace">
            <a:avLst>
              <a:gd name="adj1" fmla="val 80676"/>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9" name="Left Brace 38"/>
          <p:cNvSpPr/>
          <p:nvPr/>
        </p:nvSpPr>
        <p:spPr>
          <a:xfrm rot="10800000">
            <a:off x="11389241" y="1720361"/>
            <a:ext cx="574159" cy="3893939"/>
          </a:xfrm>
          <a:prstGeom prst="leftBrace">
            <a:avLst>
              <a:gd name="adj1" fmla="val 82407"/>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1" name="Rectangle 40"/>
          <p:cNvSpPr/>
          <p:nvPr/>
        </p:nvSpPr>
        <p:spPr>
          <a:xfrm>
            <a:off x="2393354" y="2190476"/>
            <a:ext cx="1634367" cy="159851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42" name="Rectangle 41"/>
          <p:cNvSpPr/>
          <p:nvPr/>
        </p:nvSpPr>
        <p:spPr>
          <a:xfrm>
            <a:off x="2697738" y="2626566"/>
            <a:ext cx="1634367" cy="159851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43" name="Rectangle 42"/>
          <p:cNvSpPr/>
          <p:nvPr/>
        </p:nvSpPr>
        <p:spPr>
          <a:xfrm>
            <a:off x="3070457" y="3207780"/>
            <a:ext cx="1634367" cy="159851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44" name="Rectangle 43"/>
          <p:cNvSpPr/>
          <p:nvPr/>
        </p:nvSpPr>
        <p:spPr>
          <a:xfrm>
            <a:off x="3437360" y="3754026"/>
            <a:ext cx="1634367" cy="159851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CA" b="1" dirty="0"/>
              <a:t>KERNELS/</a:t>
            </a:r>
          </a:p>
          <a:p>
            <a:pPr algn="ctr"/>
            <a:r>
              <a:rPr lang="en-CA" b="1" dirty="0"/>
              <a:t>FEATURE DETECTORS</a:t>
            </a:r>
          </a:p>
        </p:txBody>
      </p:sp>
      <p:sp>
        <p:nvSpPr>
          <p:cNvPr id="45" name="Rectangle 44"/>
          <p:cNvSpPr/>
          <p:nvPr/>
        </p:nvSpPr>
        <p:spPr>
          <a:xfrm>
            <a:off x="6002022" y="2583989"/>
            <a:ext cx="984116" cy="102707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46" name="Rectangle 45"/>
          <p:cNvSpPr/>
          <p:nvPr/>
        </p:nvSpPr>
        <p:spPr>
          <a:xfrm>
            <a:off x="6396484" y="3051725"/>
            <a:ext cx="984116" cy="102707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47" name="Rectangle 46"/>
          <p:cNvSpPr/>
          <p:nvPr/>
        </p:nvSpPr>
        <p:spPr>
          <a:xfrm>
            <a:off x="6683276" y="3489228"/>
            <a:ext cx="984116" cy="102707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48" name="Rectangle 47"/>
          <p:cNvSpPr/>
          <p:nvPr/>
        </p:nvSpPr>
        <p:spPr>
          <a:xfrm>
            <a:off x="7077738" y="3956964"/>
            <a:ext cx="984116" cy="102707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CA" sz="1200" b="1" dirty="0"/>
              <a:t>POOLING FILTERS</a:t>
            </a:r>
          </a:p>
        </p:txBody>
      </p:sp>
      <p:sp>
        <p:nvSpPr>
          <p:cNvPr id="49" name="Right Arrow 48"/>
          <p:cNvSpPr/>
          <p:nvPr/>
        </p:nvSpPr>
        <p:spPr>
          <a:xfrm>
            <a:off x="1401193" y="3425824"/>
            <a:ext cx="841104" cy="386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ight Arrow 49"/>
          <p:cNvSpPr/>
          <p:nvPr/>
        </p:nvSpPr>
        <p:spPr>
          <a:xfrm>
            <a:off x="7711123" y="3458582"/>
            <a:ext cx="764689" cy="4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ight Arrow 50"/>
          <p:cNvSpPr/>
          <p:nvPr/>
        </p:nvSpPr>
        <p:spPr>
          <a:xfrm>
            <a:off x="5068855" y="3425824"/>
            <a:ext cx="841104" cy="386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TextBox 51"/>
          <p:cNvSpPr txBox="1"/>
          <p:nvPr/>
        </p:nvSpPr>
        <p:spPr>
          <a:xfrm>
            <a:off x="2697738" y="5499317"/>
            <a:ext cx="2409634" cy="307777"/>
          </a:xfrm>
          <a:prstGeom prst="rect">
            <a:avLst/>
          </a:prstGeom>
          <a:noFill/>
        </p:spPr>
        <p:txBody>
          <a:bodyPr wrap="none" rtlCol="0">
            <a:spAutoFit/>
          </a:bodyPr>
          <a:lstStyle/>
          <a:p>
            <a:r>
              <a:rPr lang="en-CA" b="1" dirty="0">
                <a:solidFill>
                  <a:srgbClr val="FF0000"/>
                </a:solidFill>
              </a:rPr>
              <a:t>CONVOLUTIONAL LAYER</a:t>
            </a:r>
          </a:p>
        </p:txBody>
      </p:sp>
      <p:sp>
        <p:nvSpPr>
          <p:cNvPr id="53" name="TextBox 52"/>
          <p:cNvSpPr txBox="1"/>
          <p:nvPr/>
        </p:nvSpPr>
        <p:spPr>
          <a:xfrm>
            <a:off x="6396484" y="5498071"/>
            <a:ext cx="3507390" cy="307777"/>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rgbClr val="FF0000"/>
                </a:solidFill>
              </a:defRPr>
            </a:lvl1pPr>
          </a:lstStyle>
          <a:p>
            <a:r>
              <a:rPr lang="en-CA" dirty="0"/>
              <a:t>POOLING LAYER (DOWNSAMPLING)</a:t>
            </a:r>
          </a:p>
        </p:txBody>
      </p:sp>
      <p:sp>
        <p:nvSpPr>
          <p:cNvPr id="54" name="TextBox 53"/>
          <p:cNvSpPr txBox="1"/>
          <p:nvPr/>
        </p:nvSpPr>
        <p:spPr>
          <a:xfrm>
            <a:off x="1292633" y="3097525"/>
            <a:ext cx="1178528" cy="253916"/>
          </a:xfrm>
          <a:prstGeom prst="rect">
            <a:avLst/>
          </a:prstGeom>
          <a:noFill/>
        </p:spPr>
        <p:txBody>
          <a:bodyPr wrap="none" rtlCol="0">
            <a:spAutoFit/>
          </a:bodyPr>
          <a:lstStyle>
            <a:defPPr marR="0" lvl="0" algn="l" rtl="0">
              <a:lnSpc>
                <a:spcPct val="100000"/>
              </a:lnSpc>
              <a:spcBef>
                <a:spcPts val="0"/>
              </a:spcBef>
              <a:spcAft>
                <a:spcPts val="0"/>
              </a:spcAft>
            </a:defPPr>
            <a:lvl1pPr>
              <a:defRPr b="1">
                <a:solidFill>
                  <a:srgbClr val="FF0000"/>
                </a:solidFill>
              </a:defRPr>
            </a:lvl1pPr>
          </a:lstStyle>
          <a:p>
            <a:r>
              <a:rPr lang="en-CA" sz="1050" dirty="0"/>
              <a:t>CONVOLUTION</a:t>
            </a:r>
          </a:p>
        </p:txBody>
      </p:sp>
      <p:sp>
        <p:nvSpPr>
          <p:cNvPr id="55" name="TextBox 54"/>
          <p:cNvSpPr txBox="1"/>
          <p:nvPr/>
        </p:nvSpPr>
        <p:spPr>
          <a:xfrm>
            <a:off x="5016406" y="3143519"/>
            <a:ext cx="803425" cy="253916"/>
          </a:xfrm>
          <a:prstGeom prst="rect">
            <a:avLst/>
          </a:prstGeom>
          <a:noFill/>
        </p:spPr>
        <p:txBody>
          <a:bodyPr wrap="none" rtlCol="0">
            <a:spAutoFit/>
          </a:bodyPr>
          <a:lstStyle>
            <a:defPPr marR="0" lvl="0" algn="l" rtl="0">
              <a:lnSpc>
                <a:spcPct val="100000"/>
              </a:lnSpc>
              <a:spcBef>
                <a:spcPts val="0"/>
              </a:spcBef>
              <a:spcAft>
                <a:spcPts val="0"/>
              </a:spcAft>
            </a:defPPr>
            <a:lvl1pPr>
              <a:defRPr b="1">
                <a:solidFill>
                  <a:srgbClr val="FF0000"/>
                </a:solidFill>
              </a:defRPr>
            </a:lvl1pPr>
          </a:lstStyle>
          <a:p>
            <a:r>
              <a:rPr lang="en-CA" sz="1050" dirty="0"/>
              <a:t>POOLING</a:t>
            </a:r>
          </a:p>
        </p:txBody>
      </p:sp>
      <p:sp>
        <p:nvSpPr>
          <p:cNvPr id="56" name="TextBox 55"/>
          <p:cNvSpPr txBox="1"/>
          <p:nvPr/>
        </p:nvSpPr>
        <p:spPr>
          <a:xfrm>
            <a:off x="7569796" y="3143519"/>
            <a:ext cx="1072730" cy="253916"/>
          </a:xfrm>
          <a:prstGeom prst="rect">
            <a:avLst/>
          </a:prstGeom>
          <a:noFill/>
        </p:spPr>
        <p:txBody>
          <a:bodyPr wrap="none" rtlCol="0">
            <a:spAutoFit/>
          </a:bodyPr>
          <a:lstStyle>
            <a:defPPr marR="0" lvl="0" algn="l" rtl="0">
              <a:lnSpc>
                <a:spcPct val="100000"/>
              </a:lnSpc>
              <a:spcBef>
                <a:spcPts val="0"/>
              </a:spcBef>
              <a:spcAft>
                <a:spcPts val="0"/>
              </a:spcAft>
            </a:defPPr>
            <a:lvl1pPr>
              <a:defRPr b="1">
                <a:solidFill>
                  <a:srgbClr val="FF0000"/>
                </a:solidFill>
              </a:defRPr>
            </a:lvl1pPr>
          </a:lstStyle>
          <a:p>
            <a:r>
              <a:rPr lang="en-CA" sz="1050" dirty="0"/>
              <a:t>FLATTENING</a:t>
            </a:r>
          </a:p>
        </p:txBody>
      </p:sp>
      <p:pic>
        <p:nvPicPr>
          <p:cNvPr id="57" name="Picture 2"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50211" y="5194128"/>
            <a:ext cx="1039079" cy="840343"/>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xmlns="" id="{2B37DB43-1E41-4591-9BEC-F894B834DBDC}"/>
              </a:ext>
            </a:extLst>
          </p:cNvPr>
          <p:cNvSpPr/>
          <p:nvPr/>
        </p:nvSpPr>
        <p:spPr>
          <a:xfrm>
            <a:off x="251040" y="2483662"/>
            <a:ext cx="877163" cy="369332"/>
          </a:xfrm>
          <a:prstGeom prst="rect">
            <a:avLst/>
          </a:prstGeom>
        </p:spPr>
        <p:txBody>
          <a:bodyPr wrap="none">
            <a:spAutoFit/>
          </a:bodyPr>
          <a:lstStyle/>
          <a:p>
            <a:pPr>
              <a:lnSpc>
                <a:spcPct val="100000"/>
              </a:lnSpc>
              <a:buSzPct val="120000"/>
            </a:pPr>
            <a:r>
              <a:rPr lang="en-US" b="1" dirty="0">
                <a:solidFill>
                  <a:srgbClr val="FF0000"/>
                </a:solidFill>
                <a:latin typeface="Arial" charset="0"/>
                <a:ea typeface="Arial" charset="0"/>
                <a:cs typeface="Arial" charset="0"/>
              </a:rPr>
              <a:t>INPUT</a:t>
            </a:r>
            <a:endParaRPr lang="en-US" dirty="0">
              <a:solidFill>
                <a:srgbClr val="FF0000"/>
              </a:solidFill>
              <a:latin typeface="Arial" charset="0"/>
              <a:ea typeface="Arial" charset="0"/>
              <a:cs typeface="Arial" charset="0"/>
            </a:endParaRPr>
          </a:p>
        </p:txBody>
      </p:sp>
      <p:sp>
        <p:nvSpPr>
          <p:cNvPr id="33" name="Rectangle 32">
            <a:extLst>
              <a:ext uri="{FF2B5EF4-FFF2-40B4-BE49-F238E27FC236}">
                <a16:creationId xmlns:a16="http://schemas.microsoft.com/office/drawing/2014/main" xmlns="" id="{FDEC5FB8-006A-49F4-BE4E-BA311D46FC94}"/>
              </a:ext>
            </a:extLst>
          </p:cNvPr>
          <p:cNvSpPr/>
          <p:nvPr/>
        </p:nvSpPr>
        <p:spPr>
          <a:xfrm>
            <a:off x="10591800" y="1316691"/>
            <a:ext cx="1133644" cy="369332"/>
          </a:xfrm>
          <a:prstGeom prst="rect">
            <a:avLst/>
          </a:prstGeom>
        </p:spPr>
        <p:txBody>
          <a:bodyPr wrap="none">
            <a:spAutoFit/>
          </a:bodyPr>
          <a:lstStyle/>
          <a:p>
            <a:pPr>
              <a:lnSpc>
                <a:spcPct val="100000"/>
              </a:lnSpc>
              <a:buSzPct val="120000"/>
            </a:pPr>
            <a:r>
              <a:rPr lang="en-US" b="1" dirty="0">
                <a:solidFill>
                  <a:srgbClr val="FF0000"/>
                </a:solidFill>
                <a:latin typeface="Arial" charset="0"/>
                <a:ea typeface="Arial" charset="0"/>
                <a:cs typeface="Arial" charset="0"/>
              </a:rPr>
              <a:t>OUTPUT</a:t>
            </a:r>
            <a:endParaRPr lang="en-US" dirty="0">
              <a:solidFill>
                <a:srgbClr val="FF0000"/>
              </a:solidFill>
              <a:latin typeface="Arial" charset="0"/>
              <a:ea typeface="Arial" charset="0"/>
              <a:cs typeface="Arial" charset="0"/>
            </a:endParaRPr>
          </a:p>
        </p:txBody>
      </p:sp>
      <p:pic>
        <p:nvPicPr>
          <p:cNvPr id="2" name="Picture 1">
            <a:extLst>
              <a:ext uri="{FF2B5EF4-FFF2-40B4-BE49-F238E27FC236}">
                <a16:creationId xmlns:a16="http://schemas.microsoft.com/office/drawing/2014/main" xmlns="" id="{5AC730F8-E2E2-4AF9-9D43-A89F6AA6A4F1}"/>
              </a:ext>
            </a:extLst>
          </p:cNvPr>
          <p:cNvPicPr>
            <a:picLocks noChangeAspect="1"/>
          </p:cNvPicPr>
          <p:nvPr/>
        </p:nvPicPr>
        <p:blipFill>
          <a:blip r:embed="rId7"/>
          <a:stretch>
            <a:fillRect/>
          </a:stretch>
        </p:blipFill>
        <p:spPr>
          <a:xfrm>
            <a:off x="82372" y="2958221"/>
            <a:ext cx="1229391" cy="1266273"/>
          </a:xfrm>
          <a:prstGeom prst="rect">
            <a:avLst/>
          </a:prstGeom>
        </p:spPr>
      </p:pic>
    </p:spTree>
    <p:extLst>
      <p:ext uri="{BB962C8B-B14F-4D97-AF65-F5344CB8AC3E}">
        <p14:creationId xmlns:p14="http://schemas.microsoft.com/office/powerpoint/2010/main" val="3059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500"/>
                                        <p:tgtEl>
                                          <p:spTgt spid="5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500"/>
                                        <p:tgtEl>
                                          <p:spTgt spid="4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fade">
                                      <p:cBhvr>
                                        <p:cTn id="66" dur="500"/>
                                        <p:tgtEl>
                                          <p:spTgt spid="4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fade">
                                      <p:cBhvr>
                                        <p:cTn id="69" dur="500"/>
                                        <p:tgtEl>
                                          <p:spTgt spid="5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fade">
                                      <p:cBhvr>
                                        <p:cTn id="77" dur="500"/>
                                        <p:tgtEl>
                                          <p:spTgt spid="50"/>
                                        </p:tgtEl>
                                      </p:cBhvr>
                                    </p:animEffect>
                                  </p:childTnLst>
                                </p:cTn>
                              </p:par>
                              <p:par>
                                <p:cTn id="78" presetID="2" presetClass="entr" presetSubtype="4"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 calcmode="lin" valueType="num">
                                      <p:cBhvr additive="base">
                                        <p:cTn id="80" dur="500" fill="hold"/>
                                        <p:tgtEl>
                                          <p:spTgt spid="30"/>
                                        </p:tgtEl>
                                        <p:attrNameLst>
                                          <p:attrName>ppt_x</p:attrName>
                                        </p:attrNameLst>
                                      </p:cBhvr>
                                      <p:tavLst>
                                        <p:tav tm="0">
                                          <p:val>
                                            <p:strVal val="#ppt_x"/>
                                          </p:val>
                                        </p:tav>
                                        <p:tav tm="100000">
                                          <p:val>
                                            <p:strVal val="#ppt_x"/>
                                          </p:val>
                                        </p:tav>
                                      </p:tavLst>
                                    </p:anim>
                                    <p:anim calcmode="lin" valueType="num">
                                      <p:cBhvr additive="base">
                                        <p:cTn id="81" dur="500" fill="hold"/>
                                        <p:tgtEl>
                                          <p:spTgt spid="30"/>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 calcmode="lin" valueType="num">
                                      <p:cBhvr additive="base">
                                        <p:cTn id="84" dur="500" fill="hold"/>
                                        <p:tgtEl>
                                          <p:spTgt spid="33"/>
                                        </p:tgtEl>
                                        <p:attrNameLst>
                                          <p:attrName>ppt_x</p:attrName>
                                        </p:attrNameLst>
                                      </p:cBhvr>
                                      <p:tavLst>
                                        <p:tav tm="0">
                                          <p:val>
                                            <p:strVal val="#ppt_x"/>
                                          </p:val>
                                        </p:tav>
                                        <p:tav tm="100000">
                                          <p:val>
                                            <p:strVal val="#ppt_x"/>
                                          </p:val>
                                        </p:tav>
                                      </p:tavLst>
                                    </p:anim>
                                    <p:anim calcmode="lin" valueType="num">
                                      <p:cBhvr additive="base">
                                        <p:cTn id="8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P spid="39"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p:bldP spid="53" grpId="0"/>
      <p:bldP spid="54" grpId="0"/>
      <p:bldP spid="55" grpId="0"/>
      <p:bldP spid="56" grpId="0"/>
      <p:bldP spid="30" grpId="0"/>
      <p:bldP spid="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7A32512-E8C1-4A76-970A-7EB5F00AF63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6" name="Rectangle 5">
            <a:extLst>
              <a:ext uri="{FF2B5EF4-FFF2-40B4-BE49-F238E27FC236}">
                <a16:creationId xmlns:a16="http://schemas.microsoft.com/office/drawing/2014/main" xmlns="" id="{F4259CD4-445A-4490-8D4B-2E7E6960D286}"/>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7" name="Прямоугольник 9">
            <a:extLst>
              <a:ext uri="{FF2B5EF4-FFF2-40B4-BE49-F238E27FC236}">
                <a16:creationId xmlns:a16="http://schemas.microsoft.com/office/drawing/2014/main" xmlns="" id="{F715BAFF-0ECA-48CD-A6DB-A4ABF1B34ACC}"/>
              </a:ext>
            </a:extLst>
          </p:cNvPr>
          <p:cNvSpPr/>
          <p:nvPr/>
        </p:nvSpPr>
        <p:spPr>
          <a:xfrm>
            <a:off x="152400" y="250178"/>
            <a:ext cx="8927712" cy="461665"/>
          </a:xfrm>
          <a:prstGeom prst="rect">
            <a:avLst/>
          </a:prstGeom>
        </p:spPr>
        <p:txBody>
          <a:bodyPr wrap="square">
            <a:spAutoFit/>
          </a:bodyPr>
          <a:lstStyle/>
          <a:p>
            <a:r>
              <a:rPr lang="en-CA" sz="2400" b="1" dirty="0">
                <a:solidFill>
                  <a:schemeClr val="bg1"/>
                </a:solidFill>
                <a:latin typeface="Montserrat" charset="0"/>
              </a:rPr>
              <a:t>CONVOLUTIONAL NEURAL NETWORKS IN ACTION!</a:t>
            </a:r>
          </a:p>
        </p:txBody>
      </p:sp>
      <p:pic>
        <p:nvPicPr>
          <p:cNvPr id="4" name="Picture 3">
            <a:extLst>
              <a:ext uri="{FF2B5EF4-FFF2-40B4-BE49-F238E27FC236}">
                <a16:creationId xmlns:a16="http://schemas.microsoft.com/office/drawing/2014/main" xmlns="" id="{24435BB2-259D-48BE-BF27-FC709CC83FA7}"/>
              </a:ext>
            </a:extLst>
          </p:cNvPr>
          <p:cNvPicPr>
            <a:picLocks noChangeAspect="1"/>
          </p:cNvPicPr>
          <p:nvPr/>
        </p:nvPicPr>
        <p:blipFill rotWithShape="1">
          <a:blip r:embed="rId4"/>
          <a:srcRect t="6666" r="1250" b="4444"/>
          <a:stretch/>
        </p:blipFill>
        <p:spPr>
          <a:xfrm>
            <a:off x="1143000" y="1219200"/>
            <a:ext cx="10134600" cy="5131443"/>
          </a:xfrm>
          <a:prstGeom prst="rect">
            <a:avLst/>
          </a:prstGeom>
        </p:spPr>
      </p:pic>
      <p:sp>
        <p:nvSpPr>
          <p:cNvPr id="8" name="Rectangle 7">
            <a:extLst>
              <a:ext uri="{FF2B5EF4-FFF2-40B4-BE49-F238E27FC236}">
                <a16:creationId xmlns:a16="http://schemas.microsoft.com/office/drawing/2014/main" xmlns="" id="{ABBB0CC3-896E-44E1-A791-E6237070CD49}"/>
              </a:ext>
            </a:extLst>
          </p:cNvPr>
          <p:cNvSpPr/>
          <p:nvPr/>
        </p:nvSpPr>
        <p:spPr>
          <a:xfrm>
            <a:off x="3743340" y="6342218"/>
            <a:ext cx="6238759" cy="369332"/>
          </a:xfrm>
          <a:prstGeom prst="rect">
            <a:avLst/>
          </a:prstGeom>
        </p:spPr>
        <p:txBody>
          <a:bodyPr wrap="none">
            <a:spAutoFit/>
          </a:bodyPr>
          <a:lstStyle/>
          <a:p>
            <a:r>
              <a:rPr lang="en-US" dirty="0">
                <a:solidFill>
                  <a:schemeClr val="bg1"/>
                </a:solidFill>
              </a:rPr>
              <a:t>Resource: https://www.cs.ryerson.ca/~aharley/vis/conv/flat.html</a:t>
            </a:r>
          </a:p>
        </p:txBody>
      </p:sp>
    </p:spTree>
    <p:extLst>
      <p:ext uri="{BB962C8B-B14F-4D97-AF65-F5344CB8AC3E}">
        <p14:creationId xmlns:p14="http://schemas.microsoft.com/office/powerpoint/2010/main" val="26997610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xmlns="" id="{A0C35418-367A-4D9C-9546-6F7702462301}"/>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28" name="Picture 27">
            <a:extLst>
              <a:ext uri="{FF2B5EF4-FFF2-40B4-BE49-F238E27FC236}">
                <a16:creationId xmlns:a16="http://schemas.microsoft.com/office/drawing/2014/main" xmlns="" id="{C6BE3EBF-0007-46D6-97C0-6A52E427EB05}"/>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22" name="Прямоугольник 4"/>
          <p:cNvSpPr/>
          <p:nvPr/>
        </p:nvSpPr>
        <p:spPr>
          <a:xfrm>
            <a:off x="216104" y="225281"/>
            <a:ext cx="9883572" cy="461665"/>
          </a:xfrm>
          <a:prstGeom prst="rect">
            <a:avLst/>
          </a:prstGeom>
        </p:spPr>
        <p:txBody>
          <a:bodyPr wrap="square">
            <a:spAutoFit/>
          </a:bodyPr>
          <a:lstStyle/>
          <a:p>
            <a:r>
              <a:rPr lang="en-US" sz="2400" b="1" dirty="0">
                <a:solidFill>
                  <a:schemeClr val="bg1"/>
                </a:solidFill>
                <a:latin typeface="Montserrat" charset="0"/>
              </a:rPr>
              <a:t>MINI CHALLENGE</a:t>
            </a:r>
            <a:endParaRPr lang="ru-RU" sz="2400" b="1" dirty="0">
              <a:solidFill>
                <a:schemeClr val="bg1"/>
              </a:solidFill>
            </a:endParaRPr>
          </a:p>
        </p:txBody>
      </p:sp>
      <p:sp>
        <p:nvSpPr>
          <p:cNvPr id="7" name="Прямоугольник 11">
            <a:extLst>
              <a:ext uri="{FF2B5EF4-FFF2-40B4-BE49-F238E27FC236}">
                <a16:creationId xmlns:a16="http://schemas.microsoft.com/office/drawing/2014/main" xmlns="" id="{B255AD07-D726-4C8A-BD86-51B054B7ECD6}"/>
              </a:ext>
            </a:extLst>
          </p:cNvPr>
          <p:cNvSpPr/>
          <p:nvPr/>
        </p:nvSpPr>
        <p:spPr>
          <a:xfrm>
            <a:off x="241504" y="1600200"/>
            <a:ext cx="10448748" cy="2554545"/>
          </a:xfrm>
          <a:prstGeom prst="rect">
            <a:avLst/>
          </a:prstGeom>
        </p:spPr>
        <p:txBody>
          <a:bodyPr wrap="square">
            <a:spAutoFit/>
          </a:bodyPr>
          <a:lstStyle/>
          <a:p>
            <a:pPr marL="342900" indent="-342900">
              <a:buFont typeface="+mj-lt"/>
              <a:buAutoNum type="arabicPeriod"/>
            </a:pPr>
            <a:r>
              <a:rPr lang="en-US" sz="2000" dirty="0">
                <a:solidFill>
                  <a:schemeClr val="bg1"/>
                </a:solidFill>
                <a:latin typeface="Montserrat" charset="0"/>
              </a:rPr>
              <a:t>Using the 2D CNN data visualization link below, </a:t>
            </a:r>
            <a:r>
              <a:rPr lang="en-CA" sz="2000" dirty="0">
                <a:solidFill>
                  <a:schemeClr val="bg1"/>
                </a:solidFill>
                <a:latin typeface="Montserrat" charset="0"/>
              </a:rPr>
              <a:t>experiment with at least 5 numbers and assess the performance of trained </a:t>
            </a:r>
            <a:r>
              <a:rPr lang="en-CA" sz="2000" dirty="0">
                <a:solidFill>
                  <a:schemeClr val="bg1"/>
                </a:solidFill>
                <a:latin typeface="Montserrat" charset="0"/>
                <a:ea typeface="Montserrat" charset="0"/>
                <a:cs typeface="Montserrat" charset="0"/>
              </a:rPr>
              <a:t>model: </a:t>
            </a:r>
            <a:r>
              <a:rPr lang="en-US" sz="2000" dirty="0">
                <a:solidFill>
                  <a:schemeClr val="bg1"/>
                </a:solidFill>
                <a:latin typeface="Montserrat" charset="0"/>
                <a:hlinkClick r:id="rId4"/>
              </a:rPr>
              <a:t>https://www.cs.ryerson.ca/~aharley/vis/conv/flat.html</a:t>
            </a:r>
            <a:endParaRPr lang="en-US" sz="2000" dirty="0">
              <a:solidFill>
                <a:schemeClr val="bg1"/>
              </a:solidFill>
              <a:latin typeface="Montserrat" charset="0"/>
            </a:endParaRPr>
          </a:p>
          <a:p>
            <a:pPr marL="342900" indent="-342900">
              <a:buFont typeface="+mj-lt"/>
              <a:buAutoNum type="arabicPeriod"/>
            </a:pPr>
            <a:endParaRPr lang="en-US" sz="2000" dirty="0">
              <a:solidFill>
                <a:schemeClr val="bg1"/>
              </a:solidFill>
              <a:latin typeface="Montserrat" charset="0"/>
            </a:endParaRPr>
          </a:p>
          <a:p>
            <a:pPr marL="342900" indent="-342900">
              <a:buFont typeface="+mj-lt"/>
              <a:buAutoNum type="arabicPeriod"/>
            </a:pPr>
            <a:r>
              <a:rPr lang="en-CA" sz="2000" dirty="0">
                <a:solidFill>
                  <a:schemeClr val="bg1"/>
                </a:solidFill>
                <a:latin typeface="Montserrat" charset="0"/>
                <a:ea typeface="Montserrat" charset="0"/>
                <a:cs typeface="Montserrat" charset="0"/>
              </a:rPr>
              <a:t>Use 3D CNN visualization instead of 2D, try at least 5 numbers, and assess model performance: </a:t>
            </a:r>
            <a:r>
              <a:rPr lang="en-CA" sz="2000" dirty="0">
                <a:solidFill>
                  <a:schemeClr val="bg1"/>
                </a:solidFill>
                <a:latin typeface="Montserrat" charset="0"/>
                <a:ea typeface="Montserrat" charset="0"/>
                <a:cs typeface="Montserrat" charset="0"/>
                <a:hlinkClick r:id="rId5"/>
              </a:rPr>
              <a:t>https://www.cs.ryerson.ca/~aharley/vis/conv/</a:t>
            </a:r>
            <a:endParaRPr lang="en-CA" sz="2000" b="1" dirty="0">
              <a:solidFill>
                <a:schemeClr val="bg1"/>
              </a:solidFill>
              <a:latin typeface="Montserrat" charset="0"/>
              <a:ea typeface="Montserrat" charset="0"/>
              <a:cs typeface="Montserrat" charset="0"/>
            </a:endParaRPr>
          </a:p>
          <a:p>
            <a:pPr marL="342900" indent="-342900">
              <a:buFont typeface="+mj-lt"/>
              <a:buAutoNum type="arabicPeriod"/>
            </a:pPr>
            <a:endParaRPr lang="en-CA" sz="2000" dirty="0">
              <a:solidFill>
                <a:schemeClr val="bg1"/>
              </a:solidFill>
              <a:latin typeface="Montserrat" charset="0"/>
              <a:ea typeface="Montserrat" charset="0"/>
              <a:cs typeface="Montserrat" charset="0"/>
            </a:endParaRPr>
          </a:p>
          <a:p>
            <a:pPr marL="742950" lvl="1" indent="-285750">
              <a:buFont typeface="Courier New" panose="02070309020205020404" pitchFamily="49" charset="0"/>
              <a:buChar char="o"/>
            </a:pPr>
            <a:endParaRPr lang="en-CA" sz="2000" dirty="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7641403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xmlns="" id="{0F9D04B7-03C9-4895-84F6-D6380FD573A6}"/>
              </a:ext>
            </a:extLst>
          </p:cNvPr>
          <p:cNvSpPr txBox="1"/>
          <p:nvPr/>
        </p:nvSpPr>
        <p:spPr>
          <a:xfrm>
            <a:off x="762000" y="2057400"/>
            <a:ext cx="4724400" cy="2308324"/>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CONVOLUTIONAL NEURAL NETWORKS (CNNs) DEEP DIVE</a:t>
            </a:r>
          </a:p>
        </p:txBody>
      </p:sp>
      <p:sp>
        <p:nvSpPr>
          <p:cNvPr id="6" name="Rectangle: Rounded Corners 5">
            <a:extLst>
              <a:ext uri="{FF2B5EF4-FFF2-40B4-BE49-F238E27FC236}">
                <a16:creationId xmlns:a16="http://schemas.microsoft.com/office/drawing/2014/main" xmlns="" id="{12C57C8E-D1C8-4E24-B875-023322E9013A}"/>
              </a:ext>
            </a:extLst>
          </p:cNvPr>
          <p:cNvSpPr/>
          <p:nvPr/>
        </p:nvSpPr>
        <p:spPr>
          <a:xfrm>
            <a:off x="857250" y="4498796"/>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53025401-BBE8-4601-8E3F-4DC4B98A8BD0}"/>
              </a:ext>
            </a:extLst>
          </p:cNvPr>
          <p:cNvSpPr/>
          <p:nvPr/>
        </p:nvSpPr>
        <p:spPr>
          <a:xfrm>
            <a:off x="857250" y="4495800"/>
            <a:ext cx="523875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2AD2B53A-1C3B-4BDF-AE37-88F09AEC7B57}"/>
              </a:ext>
            </a:extLst>
          </p:cNvPr>
          <p:cNvSpPr txBox="1"/>
          <p:nvPr/>
        </p:nvSpPr>
        <p:spPr>
          <a:xfrm>
            <a:off x="781050" y="4913689"/>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xmlns="" id="{9DE03061-DDC6-4571-9A98-D16FE93D96BE}"/>
              </a:ext>
            </a:extLst>
          </p:cNvPr>
          <p:cNvSpPr txBox="1"/>
          <p:nvPr/>
        </p:nvSpPr>
        <p:spPr>
          <a:xfrm>
            <a:off x="6267450" y="4913689"/>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xmlns="" id="{F357ABBA-D7A3-445A-9330-CB365F3F6A2C}"/>
              </a:ext>
            </a:extLst>
          </p:cNvPr>
          <p:cNvSpPr/>
          <p:nvPr/>
        </p:nvSpPr>
        <p:spPr>
          <a:xfrm>
            <a:off x="5924551" y="4799389"/>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289043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18734A21-7AD3-4920-A0F2-2695B104645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24" name="Rectangle 23">
            <a:extLst>
              <a:ext uri="{FF2B5EF4-FFF2-40B4-BE49-F238E27FC236}">
                <a16:creationId xmlns:a16="http://schemas.microsoft.com/office/drawing/2014/main" xmlns="" id="{78FF090C-FA3B-4AC7-AD22-7264376CF504}"/>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Прямоугольник 9">
            <a:extLst>
              <a:ext uri="{FF2B5EF4-FFF2-40B4-BE49-F238E27FC236}">
                <a16:creationId xmlns:a16="http://schemas.microsoft.com/office/drawing/2014/main" xmlns="" id="{5EE88138-48BD-46AA-94F3-3B05DD703F63}"/>
              </a:ext>
            </a:extLst>
          </p:cNvPr>
          <p:cNvSpPr/>
          <p:nvPr/>
        </p:nvSpPr>
        <p:spPr>
          <a:xfrm>
            <a:off x="296452" y="287170"/>
            <a:ext cx="12526818" cy="584775"/>
          </a:xfrm>
          <a:prstGeom prst="rect">
            <a:avLst/>
          </a:prstGeom>
        </p:spPr>
        <p:txBody>
          <a:bodyPr wrap="square">
            <a:spAutoFit/>
          </a:bodyPr>
          <a:lstStyle/>
          <a:p>
            <a:r>
              <a:rPr lang="en-CA" sz="2400" b="1" dirty="0">
                <a:solidFill>
                  <a:schemeClr val="bg1"/>
                </a:solidFill>
                <a:latin typeface="Montserrat" charset="0"/>
              </a:rPr>
              <a:t>FEATURE DETECTORS</a:t>
            </a:r>
          </a:p>
        </p:txBody>
      </p:sp>
      <p:sp>
        <p:nvSpPr>
          <p:cNvPr id="12" name="Прямоугольник 11">
            <a:extLst>
              <a:ext uri="{FF2B5EF4-FFF2-40B4-BE49-F238E27FC236}">
                <a16:creationId xmlns:a16="http://schemas.microsoft.com/office/drawing/2014/main" xmlns="" id="{B4B1F363-5EFE-402E-91B7-C999DD6A5345}"/>
              </a:ext>
            </a:extLst>
          </p:cNvPr>
          <p:cNvSpPr/>
          <p:nvPr/>
        </p:nvSpPr>
        <p:spPr>
          <a:xfrm>
            <a:off x="296452" y="1274553"/>
            <a:ext cx="12124148" cy="1938992"/>
          </a:xfrm>
          <a:prstGeom prst="rect">
            <a:avLst/>
          </a:prstGeom>
        </p:spPr>
        <p:txBody>
          <a:bodyPr wrap="square">
            <a:spAutoFit/>
          </a:bodyPr>
          <a:lstStyle/>
          <a:p>
            <a:pPr marL="342900" indent="-342900">
              <a:buFont typeface="Arial" panose="020B0604020202020204" pitchFamily="34" charset="0"/>
              <a:buChar char="•"/>
            </a:pPr>
            <a:r>
              <a:rPr lang="en-CA" sz="2000" dirty="0">
                <a:solidFill>
                  <a:schemeClr val="bg1"/>
                </a:solidFill>
                <a:latin typeface="Montserrat" charset="0"/>
                <a:ea typeface="Montserrat" charset="0"/>
                <a:cs typeface="Montserrat" charset="0"/>
              </a:rPr>
              <a:t>Convolutions use a kernel matrix to scan a given image and apply a filter to obtain a certain effect. </a:t>
            </a:r>
          </a:p>
          <a:p>
            <a:pPr marL="342900" indent="-342900">
              <a:buFont typeface="Arial" panose="020B0604020202020204" pitchFamily="34" charset="0"/>
              <a:buChar char="•"/>
            </a:pPr>
            <a:r>
              <a:rPr lang="en-CA" sz="2000" dirty="0">
                <a:solidFill>
                  <a:schemeClr val="bg1"/>
                </a:solidFill>
                <a:latin typeface="Montserrat" charset="0"/>
                <a:ea typeface="Montserrat" charset="0"/>
                <a:cs typeface="Montserrat" charset="0"/>
              </a:rPr>
              <a:t>An image Kernel is a matrix used to apply effects such as blurring and sharpening. </a:t>
            </a:r>
          </a:p>
          <a:p>
            <a:pPr marL="342900" indent="-342900">
              <a:buFont typeface="Arial" panose="020B0604020202020204" pitchFamily="34" charset="0"/>
              <a:buChar char="•"/>
            </a:pPr>
            <a:r>
              <a:rPr lang="en-CA" sz="2000" dirty="0">
                <a:solidFill>
                  <a:schemeClr val="bg1"/>
                </a:solidFill>
                <a:latin typeface="Montserrat" charset="0"/>
                <a:ea typeface="Montserrat" charset="0"/>
                <a:cs typeface="Montserrat" charset="0"/>
              </a:rPr>
              <a:t>Kernels are used in machine learning for feature extraction to select most important pixels of an image.</a:t>
            </a:r>
          </a:p>
          <a:p>
            <a:pPr marL="342900" indent="-342900">
              <a:buFont typeface="Arial" panose="020B0604020202020204" pitchFamily="34" charset="0"/>
              <a:buChar char="•"/>
            </a:pPr>
            <a:r>
              <a:rPr lang="en-CA" sz="2000" dirty="0">
                <a:solidFill>
                  <a:schemeClr val="bg1"/>
                </a:solidFill>
                <a:latin typeface="Montserrat" charset="0"/>
                <a:ea typeface="Montserrat" charset="0"/>
                <a:cs typeface="Montserrat" charset="0"/>
              </a:rPr>
              <a:t>Convolution preserves the spatial relationship between pixels. </a:t>
            </a:r>
          </a:p>
        </p:txBody>
      </p:sp>
      <p:sp>
        <p:nvSpPr>
          <p:cNvPr id="9" name="Rectangle 8"/>
          <p:cNvSpPr/>
          <p:nvPr/>
        </p:nvSpPr>
        <p:spPr>
          <a:xfrm>
            <a:off x="2896611" y="3429000"/>
            <a:ext cx="1634367" cy="159851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11" name="Rectangle 10"/>
          <p:cNvSpPr/>
          <p:nvPr/>
        </p:nvSpPr>
        <p:spPr>
          <a:xfrm>
            <a:off x="3269330" y="4010214"/>
            <a:ext cx="1634367" cy="159851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13" name="Rectangle 12"/>
          <p:cNvSpPr/>
          <p:nvPr/>
        </p:nvSpPr>
        <p:spPr>
          <a:xfrm>
            <a:off x="3636233" y="4556460"/>
            <a:ext cx="1634367" cy="159851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CA" b="1" dirty="0"/>
              <a:t>KERNELS/</a:t>
            </a:r>
          </a:p>
          <a:p>
            <a:pPr algn="ctr"/>
            <a:r>
              <a:rPr lang="en-CA" b="1" dirty="0"/>
              <a:t>FEATURE DETECTORS</a:t>
            </a:r>
          </a:p>
        </p:txBody>
      </p:sp>
      <p:sp>
        <p:nvSpPr>
          <p:cNvPr id="14" name="Right Arrow 13"/>
          <p:cNvSpPr/>
          <p:nvPr/>
        </p:nvSpPr>
        <p:spPr>
          <a:xfrm>
            <a:off x="2120983" y="4771589"/>
            <a:ext cx="845712" cy="7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ight Arrow 14"/>
          <p:cNvSpPr/>
          <p:nvPr/>
        </p:nvSpPr>
        <p:spPr>
          <a:xfrm>
            <a:off x="5354152" y="4885716"/>
            <a:ext cx="845712" cy="7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Left Brace 18"/>
          <p:cNvSpPr/>
          <p:nvPr/>
        </p:nvSpPr>
        <p:spPr>
          <a:xfrm rot="5400000">
            <a:off x="8751817" y="1076552"/>
            <a:ext cx="574159" cy="5894736"/>
          </a:xfrm>
          <a:prstGeom prst="leftBrace">
            <a:avLst>
              <a:gd name="adj1" fmla="val 80676"/>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0" name="TextBox 19"/>
          <p:cNvSpPr txBox="1"/>
          <p:nvPr/>
        </p:nvSpPr>
        <p:spPr>
          <a:xfrm>
            <a:off x="8315357" y="3193827"/>
            <a:ext cx="1651414" cy="307777"/>
          </a:xfrm>
          <a:prstGeom prst="rect">
            <a:avLst/>
          </a:prstGeom>
          <a:noFill/>
        </p:spPr>
        <p:txBody>
          <a:bodyPr wrap="none" rtlCol="0">
            <a:spAutoFit/>
          </a:bodyPr>
          <a:lstStyle/>
          <a:p>
            <a:r>
              <a:rPr lang="en-CA" b="1" dirty="0">
                <a:solidFill>
                  <a:srgbClr val="FF0000"/>
                </a:solidFill>
              </a:rPr>
              <a:t>FEATURE MAPS</a:t>
            </a:r>
          </a:p>
        </p:txBody>
      </p:sp>
      <p:pic>
        <p:nvPicPr>
          <p:cNvPr id="2" name="Picture 1">
            <a:extLst>
              <a:ext uri="{FF2B5EF4-FFF2-40B4-BE49-F238E27FC236}">
                <a16:creationId xmlns:a16="http://schemas.microsoft.com/office/drawing/2014/main" xmlns="" id="{05DF3B97-D77F-4FE2-BEDA-34A2AEAEEE5F}"/>
              </a:ext>
            </a:extLst>
          </p:cNvPr>
          <p:cNvPicPr>
            <a:picLocks noChangeAspect="1"/>
          </p:cNvPicPr>
          <p:nvPr/>
        </p:nvPicPr>
        <p:blipFill>
          <a:blip r:embed="rId4"/>
          <a:stretch>
            <a:fillRect/>
          </a:stretch>
        </p:blipFill>
        <p:spPr>
          <a:xfrm>
            <a:off x="228600" y="4350145"/>
            <a:ext cx="1852897" cy="1852897"/>
          </a:xfrm>
          <a:prstGeom prst="rect">
            <a:avLst/>
          </a:prstGeom>
        </p:spPr>
      </p:pic>
      <p:pic>
        <p:nvPicPr>
          <p:cNvPr id="3" name="Picture 2">
            <a:extLst>
              <a:ext uri="{FF2B5EF4-FFF2-40B4-BE49-F238E27FC236}">
                <a16:creationId xmlns:a16="http://schemas.microsoft.com/office/drawing/2014/main" xmlns="" id="{CBCC4922-C5EE-455F-A1CA-78388D59712A}"/>
              </a:ext>
            </a:extLst>
          </p:cNvPr>
          <p:cNvPicPr>
            <a:picLocks noChangeAspect="1"/>
          </p:cNvPicPr>
          <p:nvPr/>
        </p:nvPicPr>
        <p:blipFill>
          <a:blip r:embed="rId5"/>
          <a:stretch>
            <a:fillRect/>
          </a:stretch>
        </p:blipFill>
        <p:spPr>
          <a:xfrm>
            <a:off x="6236534" y="4335305"/>
            <a:ext cx="1743075" cy="1838325"/>
          </a:xfrm>
          <a:prstGeom prst="rect">
            <a:avLst/>
          </a:prstGeom>
        </p:spPr>
      </p:pic>
      <p:pic>
        <p:nvPicPr>
          <p:cNvPr id="4" name="Picture 3">
            <a:extLst>
              <a:ext uri="{FF2B5EF4-FFF2-40B4-BE49-F238E27FC236}">
                <a16:creationId xmlns:a16="http://schemas.microsoft.com/office/drawing/2014/main" xmlns="" id="{B635E4C2-F788-4102-B0EF-2DD614139B47}"/>
              </a:ext>
            </a:extLst>
          </p:cNvPr>
          <p:cNvPicPr>
            <a:picLocks noChangeAspect="1"/>
          </p:cNvPicPr>
          <p:nvPr/>
        </p:nvPicPr>
        <p:blipFill>
          <a:blip r:embed="rId6"/>
          <a:stretch>
            <a:fillRect/>
          </a:stretch>
        </p:blipFill>
        <p:spPr>
          <a:xfrm>
            <a:off x="8172993" y="4325481"/>
            <a:ext cx="1885950" cy="1885950"/>
          </a:xfrm>
          <a:prstGeom prst="rect">
            <a:avLst/>
          </a:prstGeom>
        </p:spPr>
      </p:pic>
      <p:pic>
        <p:nvPicPr>
          <p:cNvPr id="5" name="Picture 4">
            <a:extLst>
              <a:ext uri="{FF2B5EF4-FFF2-40B4-BE49-F238E27FC236}">
                <a16:creationId xmlns:a16="http://schemas.microsoft.com/office/drawing/2014/main" xmlns="" id="{E8FF8AB0-95BB-4317-90C8-66A2F384C559}"/>
              </a:ext>
            </a:extLst>
          </p:cNvPr>
          <p:cNvPicPr>
            <a:picLocks noChangeAspect="1"/>
          </p:cNvPicPr>
          <p:nvPr/>
        </p:nvPicPr>
        <p:blipFill>
          <a:blip r:embed="rId7"/>
          <a:stretch>
            <a:fillRect/>
          </a:stretch>
        </p:blipFill>
        <p:spPr>
          <a:xfrm>
            <a:off x="10195566" y="4306478"/>
            <a:ext cx="1790700" cy="1847850"/>
          </a:xfrm>
          <a:prstGeom prst="rect">
            <a:avLst/>
          </a:prstGeom>
        </p:spPr>
      </p:pic>
    </p:spTree>
    <p:extLst>
      <p:ext uri="{BB962C8B-B14F-4D97-AF65-F5344CB8AC3E}">
        <p14:creationId xmlns:p14="http://schemas.microsoft.com/office/powerpoint/2010/main" val="350343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ppt_x"/>
                                          </p:val>
                                        </p:tav>
                                        <p:tav tm="100000">
                                          <p:val>
                                            <p:strVal val="#ppt_x"/>
                                          </p:val>
                                        </p:tav>
                                      </p:tavLst>
                                    </p:anim>
                                    <p:anim calcmode="lin" valueType="num">
                                      <p:cBhvr additive="base">
                                        <p:cTn id="27" dur="500" fill="hold"/>
                                        <p:tgtEl>
                                          <p:spTgt spid="19"/>
                                        </p:tgtEl>
                                        <p:attrNameLst>
                                          <p:attrName>ppt_y</p:attrName>
                                        </p:attrNameLst>
                                      </p:cBhvr>
                                      <p:tavLst>
                                        <p:tav tm="0">
                                          <p:val>
                                            <p:strVal val="1+#ppt_h/2"/>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P spid="15" grpId="0" animBg="1"/>
      <p:bldP spid="19" grpId="0" animBg="1"/>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xmlns="" id="{62AC5BA6-1138-4FE9-A880-AE99826D9C9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31" name="Rectangle 30">
            <a:extLst>
              <a:ext uri="{FF2B5EF4-FFF2-40B4-BE49-F238E27FC236}">
                <a16:creationId xmlns:a16="http://schemas.microsoft.com/office/drawing/2014/main" xmlns="" id="{5D8AF350-E4D5-415D-BFED-28B4FA24D767}"/>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Прямоугольник 9">
            <a:extLst>
              <a:ext uri="{FF2B5EF4-FFF2-40B4-BE49-F238E27FC236}">
                <a16:creationId xmlns:a16="http://schemas.microsoft.com/office/drawing/2014/main" xmlns="" id="{5EE88138-48BD-46AA-94F3-3B05DD703F63}"/>
              </a:ext>
            </a:extLst>
          </p:cNvPr>
          <p:cNvSpPr/>
          <p:nvPr/>
        </p:nvSpPr>
        <p:spPr>
          <a:xfrm>
            <a:off x="284116" y="241549"/>
            <a:ext cx="9827492" cy="584775"/>
          </a:xfrm>
          <a:prstGeom prst="rect">
            <a:avLst/>
          </a:prstGeom>
        </p:spPr>
        <p:txBody>
          <a:bodyPr wrap="square">
            <a:spAutoFit/>
          </a:bodyPr>
          <a:lstStyle/>
          <a:p>
            <a:r>
              <a:rPr lang="en-CA" sz="2400" b="1" dirty="0">
                <a:solidFill>
                  <a:schemeClr val="bg1"/>
                </a:solidFill>
                <a:latin typeface="Montserrat" charset="0"/>
              </a:rPr>
              <a:t>FEATURE DETECTORS</a:t>
            </a:r>
          </a:p>
        </p:txBody>
      </p:sp>
      <p:sp>
        <p:nvSpPr>
          <p:cNvPr id="5" name="Right Arrow 4"/>
          <p:cNvSpPr/>
          <p:nvPr/>
        </p:nvSpPr>
        <p:spPr>
          <a:xfrm>
            <a:off x="7267845" y="3214978"/>
            <a:ext cx="845712" cy="7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7" name="Table 6"/>
          <p:cNvGraphicFramePr>
            <a:graphicFrameLocks noGrp="1"/>
          </p:cNvGraphicFramePr>
          <p:nvPr/>
        </p:nvGraphicFramePr>
        <p:xfrm>
          <a:off x="3806235" y="2225887"/>
          <a:ext cx="3023065" cy="2793945"/>
        </p:xfrm>
        <a:graphic>
          <a:graphicData uri="http://schemas.openxmlformats.org/drawingml/2006/table">
            <a:tbl>
              <a:tblPr firstRow="1" bandRow="1"/>
              <a:tblGrid>
                <a:gridCol w="604613">
                  <a:extLst>
                    <a:ext uri="{9D8B030D-6E8A-4147-A177-3AD203B41FA5}">
                      <a16:colId xmlns:a16="http://schemas.microsoft.com/office/drawing/2014/main" xmlns="" val="20000"/>
                    </a:ext>
                  </a:extLst>
                </a:gridCol>
                <a:gridCol w="604613">
                  <a:extLst>
                    <a:ext uri="{9D8B030D-6E8A-4147-A177-3AD203B41FA5}">
                      <a16:colId xmlns:a16="http://schemas.microsoft.com/office/drawing/2014/main" xmlns="" val="20001"/>
                    </a:ext>
                  </a:extLst>
                </a:gridCol>
                <a:gridCol w="604613">
                  <a:extLst>
                    <a:ext uri="{9D8B030D-6E8A-4147-A177-3AD203B41FA5}">
                      <a16:colId xmlns:a16="http://schemas.microsoft.com/office/drawing/2014/main" xmlns="" val="20002"/>
                    </a:ext>
                  </a:extLst>
                </a:gridCol>
                <a:gridCol w="604613">
                  <a:extLst>
                    <a:ext uri="{9D8B030D-6E8A-4147-A177-3AD203B41FA5}">
                      <a16:colId xmlns:a16="http://schemas.microsoft.com/office/drawing/2014/main" xmlns="" val="20003"/>
                    </a:ext>
                  </a:extLst>
                </a:gridCol>
                <a:gridCol w="604613">
                  <a:extLst>
                    <a:ext uri="{9D8B030D-6E8A-4147-A177-3AD203B41FA5}">
                      <a16:colId xmlns:a16="http://schemas.microsoft.com/office/drawing/2014/main" xmlns="" val="20004"/>
                    </a:ext>
                  </a:extLst>
                </a:gridCol>
              </a:tblGrid>
              <a:tr h="556088">
                <a:tc>
                  <a:txBody>
                    <a:bodyPr/>
                    <a:lstStyle/>
                    <a:p>
                      <a:pPr algn="ctr"/>
                      <a:r>
                        <a:rPr lang="en-CA" sz="2400" b="1" dirty="0">
                          <a:solidFill>
                            <a:schemeClr val="bg1"/>
                          </a:solidFill>
                        </a:rPr>
                        <a:t>0</a:t>
                      </a:r>
                    </a:p>
                  </a:txBody>
                  <a:tcPr anchor="ctr">
                    <a:cell3D prstMaterial="dkEdge">
                      <a:bevel prst="artDeco"/>
                      <a:lightRig rig="flood" dir="t"/>
                    </a:cell3D>
                  </a:tcPr>
                </a:tc>
                <a:tc>
                  <a:txBody>
                    <a:bodyPr/>
                    <a:lstStyle/>
                    <a:p>
                      <a:pPr algn="ctr"/>
                      <a:r>
                        <a:rPr lang="en-CA" sz="2400" b="1" dirty="0">
                          <a:solidFill>
                            <a:schemeClr val="bg1"/>
                          </a:solidFill>
                        </a:rPr>
                        <a:t>1</a:t>
                      </a:r>
                    </a:p>
                  </a:txBody>
                  <a:tcPr anchor="ctr">
                    <a:cell3D prstMaterial="dkEdge">
                      <a:bevel prst="artDeco"/>
                      <a:lightRig rig="flood" dir="t"/>
                    </a:cell3D>
                  </a:tcPr>
                </a:tc>
                <a:tc>
                  <a:txBody>
                    <a:bodyPr/>
                    <a:lstStyle/>
                    <a:p>
                      <a:pPr algn="ctr"/>
                      <a:r>
                        <a:rPr lang="en-CA" sz="2400" b="1" dirty="0">
                          <a:solidFill>
                            <a:schemeClr val="bg1"/>
                          </a:solidFill>
                        </a:rPr>
                        <a:t>1</a:t>
                      </a:r>
                    </a:p>
                  </a:txBody>
                  <a:tcPr anchor="ctr">
                    <a:cell3D prstMaterial="dkEdge">
                      <a:bevel prst="artDeco"/>
                      <a:lightRig rig="flood" dir="t"/>
                    </a:cell3D>
                  </a:tcPr>
                </a:tc>
                <a:tc>
                  <a:txBody>
                    <a:bodyPr/>
                    <a:lstStyle/>
                    <a:p>
                      <a:pPr algn="ctr"/>
                      <a:r>
                        <a:rPr lang="en-CA" sz="2400" b="1" dirty="0">
                          <a:solidFill>
                            <a:schemeClr val="bg1"/>
                          </a:solidFill>
                        </a:rPr>
                        <a:t>0</a:t>
                      </a:r>
                    </a:p>
                  </a:txBody>
                  <a:tcPr anchor="ctr">
                    <a:cell3D prstMaterial="dkEdge">
                      <a:bevel prst="artDeco"/>
                      <a:lightRig rig="flood" dir="t"/>
                    </a:cell3D>
                  </a:tcPr>
                </a:tc>
                <a:tc>
                  <a:txBody>
                    <a:bodyPr/>
                    <a:lstStyle/>
                    <a:p>
                      <a:pPr algn="ctr"/>
                      <a:r>
                        <a:rPr lang="en-CA" sz="2400" b="1" dirty="0">
                          <a:solidFill>
                            <a:schemeClr val="bg1"/>
                          </a:solidFill>
                        </a:rPr>
                        <a:t>1</a:t>
                      </a:r>
                    </a:p>
                  </a:txBody>
                  <a:tcPr anchor="ctr">
                    <a:cell3D prstMaterial="dkEdge">
                      <a:bevel prst="artDeco"/>
                      <a:lightRig rig="flood" dir="t"/>
                    </a:cell3D>
                  </a:tcPr>
                </a:tc>
                <a:extLst>
                  <a:ext uri="{0D108BD9-81ED-4DB2-BD59-A6C34878D82A}">
                    <a16:rowId xmlns:a16="http://schemas.microsoft.com/office/drawing/2014/main" xmlns="" val="10000"/>
                  </a:ext>
                </a:extLst>
              </a:tr>
              <a:tr h="556088">
                <a:tc>
                  <a:txBody>
                    <a:bodyPr/>
                    <a:lstStyle/>
                    <a:p>
                      <a:pPr algn="ctr"/>
                      <a:r>
                        <a:rPr lang="en-CA" sz="2400" b="1" dirty="0">
                          <a:solidFill>
                            <a:schemeClr val="bg1"/>
                          </a:solidFill>
                        </a:rPr>
                        <a:t>1</a:t>
                      </a:r>
                    </a:p>
                  </a:txBody>
                  <a:tcPr anchor="ctr">
                    <a:cell3D prstMaterial="dkEdge">
                      <a:bevel prst="artDeco"/>
                      <a:lightRig rig="flood" dir="t"/>
                    </a:cell3D>
                  </a:tcPr>
                </a:tc>
                <a:tc>
                  <a:txBody>
                    <a:bodyPr/>
                    <a:lstStyle/>
                    <a:p>
                      <a:pPr algn="ctr"/>
                      <a:r>
                        <a:rPr lang="en-CA" sz="2400" b="1" dirty="0">
                          <a:solidFill>
                            <a:schemeClr val="bg1"/>
                          </a:solidFill>
                        </a:rPr>
                        <a:t>0</a:t>
                      </a:r>
                    </a:p>
                  </a:txBody>
                  <a:tcPr anchor="ctr">
                    <a:cell3D prstMaterial="dkEdge">
                      <a:bevel prst="artDeco"/>
                      <a:lightRig rig="flood" dir="t"/>
                    </a:cell3D>
                  </a:tcPr>
                </a:tc>
                <a:tc>
                  <a:txBody>
                    <a:bodyPr/>
                    <a:lstStyle/>
                    <a:p>
                      <a:pPr algn="ctr"/>
                      <a:r>
                        <a:rPr lang="en-CA" sz="2400" b="1" dirty="0">
                          <a:solidFill>
                            <a:schemeClr val="bg1"/>
                          </a:solidFill>
                        </a:rPr>
                        <a:t>0</a:t>
                      </a:r>
                    </a:p>
                  </a:txBody>
                  <a:tcPr anchor="ctr">
                    <a:cell3D prstMaterial="dkEdge">
                      <a:bevel prst="artDeco"/>
                      <a:lightRig rig="flood" dir="t"/>
                    </a:cell3D>
                  </a:tcPr>
                </a:tc>
                <a:tc>
                  <a:txBody>
                    <a:bodyPr/>
                    <a:lstStyle/>
                    <a:p>
                      <a:pPr algn="ctr"/>
                      <a:r>
                        <a:rPr lang="en-CA" sz="2400" b="1" dirty="0">
                          <a:solidFill>
                            <a:schemeClr val="bg1"/>
                          </a:solidFill>
                        </a:rPr>
                        <a:t>0</a:t>
                      </a:r>
                    </a:p>
                  </a:txBody>
                  <a:tcPr anchor="ctr">
                    <a:cell3D prstMaterial="dkEdge">
                      <a:bevel prst="artDeco"/>
                      <a:lightRig rig="flood" dir="t"/>
                    </a:cell3D>
                  </a:tcPr>
                </a:tc>
                <a:tc>
                  <a:txBody>
                    <a:bodyPr/>
                    <a:lstStyle/>
                    <a:p>
                      <a:pPr algn="ctr"/>
                      <a:r>
                        <a:rPr lang="en-CA" sz="2400" b="1" dirty="0">
                          <a:solidFill>
                            <a:schemeClr val="bg1"/>
                          </a:solidFill>
                        </a:rPr>
                        <a:t>1</a:t>
                      </a:r>
                    </a:p>
                  </a:txBody>
                  <a:tcPr anchor="ctr">
                    <a:cell3D prstMaterial="dkEdge">
                      <a:bevel prst="artDeco"/>
                      <a:lightRig rig="flood" dir="t"/>
                    </a:cell3D>
                  </a:tcPr>
                </a:tc>
                <a:extLst>
                  <a:ext uri="{0D108BD9-81ED-4DB2-BD59-A6C34878D82A}">
                    <a16:rowId xmlns:a16="http://schemas.microsoft.com/office/drawing/2014/main" xmlns="" val="10001"/>
                  </a:ext>
                </a:extLst>
              </a:tr>
              <a:tr h="569593">
                <a:tc>
                  <a:txBody>
                    <a:bodyPr/>
                    <a:lstStyle/>
                    <a:p>
                      <a:pPr algn="ctr"/>
                      <a:r>
                        <a:rPr lang="en-CA" sz="2400" b="1" dirty="0">
                          <a:solidFill>
                            <a:schemeClr val="bg1"/>
                          </a:solidFill>
                        </a:rPr>
                        <a:t>1</a:t>
                      </a:r>
                    </a:p>
                  </a:txBody>
                  <a:tcPr anchor="ctr">
                    <a:cell3D prstMaterial="dkEdge">
                      <a:bevel prst="artDeco"/>
                      <a:lightRig rig="flood" dir="t"/>
                    </a:cell3D>
                  </a:tcPr>
                </a:tc>
                <a:tc>
                  <a:txBody>
                    <a:bodyPr/>
                    <a:lstStyle/>
                    <a:p>
                      <a:pPr algn="ctr"/>
                      <a:r>
                        <a:rPr lang="en-CA" sz="2400" b="1" dirty="0">
                          <a:solidFill>
                            <a:schemeClr val="bg1"/>
                          </a:solidFill>
                        </a:rPr>
                        <a:t>1</a:t>
                      </a:r>
                    </a:p>
                  </a:txBody>
                  <a:tcPr anchor="ctr">
                    <a:cell3D prstMaterial="dkEdge">
                      <a:bevel prst="artDeco"/>
                      <a:lightRig rig="flood" dir="t"/>
                    </a:cell3D>
                  </a:tcPr>
                </a:tc>
                <a:tc>
                  <a:txBody>
                    <a:bodyPr/>
                    <a:lstStyle/>
                    <a:p>
                      <a:pPr algn="ctr"/>
                      <a:r>
                        <a:rPr lang="en-CA" sz="2400" b="1" dirty="0">
                          <a:solidFill>
                            <a:schemeClr val="bg1"/>
                          </a:solidFill>
                        </a:rPr>
                        <a:t>0</a:t>
                      </a:r>
                    </a:p>
                  </a:txBody>
                  <a:tcPr anchor="ctr">
                    <a:cell3D prstMaterial="dkEdge">
                      <a:bevel prst="artDeco"/>
                      <a:lightRig rig="flood" dir="t"/>
                    </a:cell3D>
                  </a:tcPr>
                </a:tc>
                <a:tc>
                  <a:txBody>
                    <a:bodyPr/>
                    <a:lstStyle/>
                    <a:p>
                      <a:pPr algn="ctr"/>
                      <a:r>
                        <a:rPr lang="en-CA" sz="2400" b="1" dirty="0">
                          <a:solidFill>
                            <a:schemeClr val="bg1"/>
                          </a:solidFill>
                        </a:rPr>
                        <a:t>0</a:t>
                      </a:r>
                    </a:p>
                  </a:txBody>
                  <a:tcPr anchor="ctr">
                    <a:cell3D prstMaterial="dkEdge">
                      <a:bevel prst="artDeco"/>
                      <a:lightRig rig="flood" dir="t"/>
                    </a:cell3D>
                  </a:tcPr>
                </a:tc>
                <a:tc>
                  <a:txBody>
                    <a:bodyPr/>
                    <a:lstStyle/>
                    <a:p>
                      <a:pPr algn="ctr"/>
                      <a:r>
                        <a:rPr lang="en-CA" sz="2400" b="1" dirty="0">
                          <a:solidFill>
                            <a:schemeClr val="bg1"/>
                          </a:solidFill>
                        </a:rPr>
                        <a:t>0</a:t>
                      </a:r>
                    </a:p>
                  </a:txBody>
                  <a:tcPr anchor="ctr">
                    <a:cell3D prstMaterial="dkEdge">
                      <a:bevel prst="artDeco"/>
                      <a:lightRig rig="flood" dir="t"/>
                    </a:cell3D>
                  </a:tcPr>
                </a:tc>
                <a:extLst>
                  <a:ext uri="{0D108BD9-81ED-4DB2-BD59-A6C34878D82A}">
                    <a16:rowId xmlns:a16="http://schemas.microsoft.com/office/drawing/2014/main" xmlns="" val="10002"/>
                  </a:ext>
                </a:extLst>
              </a:tr>
              <a:tr h="556088">
                <a:tc>
                  <a:txBody>
                    <a:bodyPr/>
                    <a:lstStyle/>
                    <a:p>
                      <a:pPr algn="ctr"/>
                      <a:r>
                        <a:rPr lang="en-CA" sz="2400" b="1" dirty="0">
                          <a:solidFill>
                            <a:schemeClr val="bg1"/>
                          </a:solidFill>
                        </a:rPr>
                        <a:t>0</a:t>
                      </a:r>
                    </a:p>
                  </a:txBody>
                  <a:tcPr anchor="ctr">
                    <a:cell3D prstMaterial="dkEdge">
                      <a:bevel prst="artDeco"/>
                      <a:lightRig rig="flood" dir="t"/>
                    </a:cell3D>
                  </a:tcPr>
                </a:tc>
                <a:tc>
                  <a:txBody>
                    <a:bodyPr/>
                    <a:lstStyle/>
                    <a:p>
                      <a:pPr algn="ctr"/>
                      <a:r>
                        <a:rPr lang="en-CA" sz="2400" b="1" dirty="0">
                          <a:solidFill>
                            <a:schemeClr val="bg1"/>
                          </a:solidFill>
                        </a:rPr>
                        <a:t>1</a:t>
                      </a:r>
                    </a:p>
                  </a:txBody>
                  <a:tcPr anchor="ctr">
                    <a:cell3D prstMaterial="dkEdge">
                      <a:bevel prst="artDeco"/>
                      <a:lightRig rig="flood" dir="t"/>
                    </a:cell3D>
                  </a:tcPr>
                </a:tc>
                <a:tc>
                  <a:txBody>
                    <a:bodyPr/>
                    <a:lstStyle/>
                    <a:p>
                      <a:pPr algn="ctr"/>
                      <a:r>
                        <a:rPr lang="en-CA" sz="2400" b="1" dirty="0">
                          <a:solidFill>
                            <a:schemeClr val="bg1"/>
                          </a:solidFill>
                        </a:rPr>
                        <a:t>1</a:t>
                      </a:r>
                    </a:p>
                  </a:txBody>
                  <a:tcPr anchor="ctr">
                    <a:cell3D prstMaterial="dkEdge">
                      <a:bevel prst="artDeco"/>
                      <a:lightRig rig="flood" dir="t"/>
                    </a:cell3D>
                  </a:tcPr>
                </a:tc>
                <a:tc>
                  <a:txBody>
                    <a:bodyPr/>
                    <a:lstStyle/>
                    <a:p>
                      <a:pPr algn="ctr"/>
                      <a:r>
                        <a:rPr lang="en-CA" sz="2400" b="1" dirty="0">
                          <a:solidFill>
                            <a:schemeClr val="bg1"/>
                          </a:solidFill>
                        </a:rPr>
                        <a:t>1</a:t>
                      </a:r>
                    </a:p>
                  </a:txBody>
                  <a:tcPr anchor="ctr">
                    <a:cell3D prstMaterial="dkEdge">
                      <a:bevel prst="artDeco"/>
                      <a:lightRig rig="flood" dir="t"/>
                    </a:cell3D>
                  </a:tcPr>
                </a:tc>
                <a:tc>
                  <a:txBody>
                    <a:bodyPr/>
                    <a:lstStyle/>
                    <a:p>
                      <a:pPr algn="ctr"/>
                      <a:r>
                        <a:rPr lang="en-CA" sz="2400" b="1" i="0" u="none" strike="noStrike" cap="none" dirty="0">
                          <a:solidFill>
                            <a:schemeClr val="bg1"/>
                          </a:solidFill>
                          <a:latin typeface="+mn-lt"/>
                          <a:ea typeface="+mn-ea"/>
                          <a:cs typeface="+mn-cs"/>
                          <a:sym typeface="Arial"/>
                        </a:rPr>
                        <a:t>0</a:t>
                      </a:r>
                    </a:p>
                  </a:txBody>
                  <a:tcPr anchor="ctr">
                    <a:cell3D prstMaterial="dkEdge">
                      <a:bevel prst="artDeco"/>
                      <a:lightRig rig="flood" dir="t"/>
                    </a:cell3D>
                  </a:tcPr>
                </a:tc>
                <a:extLst>
                  <a:ext uri="{0D108BD9-81ED-4DB2-BD59-A6C34878D82A}">
                    <a16:rowId xmlns:a16="http://schemas.microsoft.com/office/drawing/2014/main" xmlns="" val="10003"/>
                  </a:ext>
                </a:extLst>
              </a:tr>
              <a:tr h="556088">
                <a:tc>
                  <a:txBody>
                    <a:bodyPr/>
                    <a:lstStyle/>
                    <a:p>
                      <a:pPr algn="ctr"/>
                      <a:r>
                        <a:rPr lang="en-CA" sz="2400" b="1" dirty="0">
                          <a:solidFill>
                            <a:schemeClr val="bg1"/>
                          </a:solidFill>
                        </a:rPr>
                        <a:t>0</a:t>
                      </a:r>
                    </a:p>
                  </a:txBody>
                  <a:tcPr anchor="ctr">
                    <a:cell3D prstMaterial="dkEdge">
                      <a:bevel prst="artDeco"/>
                      <a:lightRig rig="flood" dir="t"/>
                    </a:cell3D>
                  </a:tcPr>
                </a:tc>
                <a:tc>
                  <a:txBody>
                    <a:bodyPr/>
                    <a:lstStyle/>
                    <a:p>
                      <a:pPr algn="ctr"/>
                      <a:r>
                        <a:rPr lang="en-CA" sz="2400" b="1" dirty="0">
                          <a:solidFill>
                            <a:schemeClr val="bg1"/>
                          </a:solidFill>
                        </a:rPr>
                        <a:t>0</a:t>
                      </a:r>
                    </a:p>
                  </a:txBody>
                  <a:tcPr anchor="ctr">
                    <a:cell3D prstMaterial="dkEdge">
                      <a:bevel prst="artDeco"/>
                      <a:lightRig rig="flood" dir="t"/>
                    </a:cell3D>
                  </a:tcPr>
                </a:tc>
                <a:tc>
                  <a:txBody>
                    <a:bodyPr/>
                    <a:lstStyle/>
                    <a:p>
                      <a:pPr algn="ctr"/>
                      <a:r>
                        <a:rPr lang="en-CA" sz="2400" b="1" dirty="0">
                          <a:solidFill>
                            <a:schemeClr val="bg1"/>
                          </a:solidFill>
                        </a:rPr>
                        <a:t>1</a:t>
                      </a:r>
                    </a:p>
                  </a:txBody>
                  <a:tcPr anchor="ctr">
                    <a:cell3D prstMaterial="dkEdge">
                      <a:bevel prst="artDeco"/>
                      <a:lightRig rig="flood" dir="t"/>
                    </a:cell3D>
                  </a:tcPr>
                </a:tc>
                <a:tc>
                  <a:txBody>
                    <a:bodyPr/>
                    <a:lstStyle/>
                    <a:p>
                      <a:pPr algn="ctr"/>
                      <a:r>
                        <a:rPr lang="en-CA" sz="2400" b="1" dirty="0">
                          <a:solidFill>
                            <a:schemeClr val="bg1"/>
                          </a:solidFill>
                        </a:rPr>
                        <a:t>0</a:t>
                      </a:r>
                    </a:p>
                  </a:txBody>
                  <a:tcPr anchor="ctr">
                    <a:cell3D prstMaterial="dkEdge">
                      <a:bevel prst="artDeco"/>
                      <a:lightRig rig="flood" dir="t"/>
                    </a:cell3D>
                  </a:tcPr>
                </a:tc>
                <a:tc>
                  <a:txBody>
                    <a:bodyPr/>
                    <a:lstStyle/>
                    <a:p>
                      <a:pPr algn="ctr"/>
                      <a:r>
                        <a:rPr lang="en-CA" sz="2400" b="1" dirty="0">
                          <a:solidFill>
                            <a:schemeClr val="bg1"/>
                          </a:solidFill>
                        </a:rPr>
                        <a:t>1</a:t>
                      </a:r>
                    </a:p>
                  </a:txBody>
                  <a:tcPr anchor="ctr">
                    <a:cell3D prstMaterial="dkEdge">
                      <a:bevel prst="artDeco"/>
                      <a:lightRig rig="flood" dir="t"/>
                    </a:cell3D>
                  </a:tcPr>
                </a:tc>
                <a:extLst>
                  <a:ext uri="{0D108BD9-81ED-4DB2-BD59-A6C34878D82A}">
                    <a16:rowId xmlns:a16="http://schemas.microsoft.com/office/drawing/2014/main" xmlns="" val="10004"/>
                  </a:ext>
                </a:extLst>
              </a:tr>
            </a:tbl>
          </a:graphicData>
        </a:graphic>
      </p:graphicFrame>
      <p:graphicFrame>
        <p:nvGraphicFramePr>
          <p:cNvPr id="8" name="Table 7"/>
          <p:cNvGraphicFramePr>
            <a:graphicFrameLocks noGrp="1"/>
          </p:cNvGraphicFramePr>
          <p:nvPr/>
        </p:nvGraphicFramePr>
        <p:xfrm>
          <a:off x="566521" y="2790131"/>
          <a:ext cx="1849962" cy="1665456"/>
        </p:xfrm>
        <a:graphic>
          <a:graphicData uri="http://schemas.openxmlformats.org/drawingml/2006/table">
            <a:tbl>
              <a:tblPr firstRow="1" bandRow="1"/>
              <a:tblGrid>
                <a:gridCol w="616654">
                  <a:extLst>
                    <a:ext uri="{9D8B030D-6E8A-4147-A177-3AD203B41FA5}">
                      <a16:colId xmlns:a16="http://schemas.microsoft.com/office/drawing/2014/main" xmlns="" val="20000"/>
                    </a:ext>
                  </a:extLst>
                </a:gridCol>
                <a:gridCol w="616654">
                  <a:extLst>
                    <a:ext uri="{9D8B030D-6E8A-4147-A177-3AD203B41FA5}">
                      <a16:colId xmlns:a16="http://schemas.microsoft.com/office/drawing/2014/main" xmlns="" val="20001"/>
                    </a:ext>
                  </a:extLst>
                </a:gridCol>
                <a:gridCol w="616654">
                  <a:extLst>
                    <a:ext uri="{9D8B030D-6E8A-4147-A177-3AD203B41FA5}">
                      <a16:colId xmlns:a16="http://schemas.microsoft.com/office/drawing/2014/main" xmlns="" val="20002"/>
                    </a:ext>
                  </a:extLst>
                </a:gridCol>
              </a:tblGrid>
              <a:tr h="555152">
                <a:tc>
                  <a:txBody>
                    <a:bodyPr/>
                    <a:lstStyle/>
                    <a:p>
                      <a:pPr algn="ctr"/>
                      <a:r>
                        <a:rPr lang="en-CA" sz="1800" b="1"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rgbClr val="0070C0"/>
                    </a:solidFill>
                  </a:tcPr>
                </a:tc>
                <a:tc>
                  <a:txBody>
                    <a:bodyPr/>
                    <a:lstStyle/>
                    <a:p>
                      <a:pPr algn="ctr"/>
                      <a:r>
                        <a:rPr lang="en-CA" sz="1800" b="1" dirty="0">
                          <a:solidFill>
                            <a:schemeClr val="bg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rgbClr val="0070C0"/>
                    </a:solidFill>
                  </a:tcPr>
                </a:tc>
                <a:tc>
                  <a:txBody>
                    <a:bodyPr/>
                    <a:lstStyle/>
                    <a:p>
                      <a:pPr algn="ctr"/>
                      <a:r>
                        <a:rPr lang="en-CA" sz="1800" b="1" dirty="0">
                          <a:solidFill>
                            <a:schemeClr val="bg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rgbClr val="0070C0"/>
                    </a:solidFill>
                  </a:tcPr>
                </a:tc>
                <a:extLst>
                  <a:ext uri="{0D108BD9-81ED-4DB2-BD59-A6C34878D82A}">
                    <a16:rowId xmlns:a16="http://schemas.microsoft.com/office/drawing/2014/main" xmlns="" val="10000"/>
                  </a:ext>
                </a:extLst>
              </a:tr>
              <a:tr h="555152">
                <a:tc>
                  <a:txBody>
                    <a:bodyPr/>
                    <a:lstStyle/>
                    <a:p>
                      <a:pPr algn="ctr"/>
                      <a:r>
                        <a:rPr lang="en-CA" sz="1800" b="1" dirty="0">
                          <a:solidFill>
                            <a:schemeClr val="bg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rgbClr val="0070C0"/>
                    </a:solidFill>
                  </a:tcPr>
                </a:tc>
                <a:tc>
                  <a:txBody>
                    <a:bodyPr/>
                    <a:lstStyle/>
                    <a:p>
                      <a:pPr algn="ctr"/>
                      <a:r>
                        <a:rPr lang="en-CA" sz="1800" b="1"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rgbClr val="0070C0"/>
                    </a:solidFill>
                  </a:tcPr>
                </a:tc>
                <a:tc>
                  <a:txBody>
                    <a:bodyPr/>
                    <a:lstStyle/>
                    <a:p>
                      <a:pPr algn="ctr"/>
                      <a:r>
                        <a:rPr lang="en-CA" sz="1800" b="1" dirty="0">
                          <a:solidFill>
                            <a:schemeClr val="bg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rgbClr val="0070C0"/>
                    </a:solidFill>
                  </a:tcPr>
                </a:tc>
                <a:extLst>
                  <a:ext uri="{0D108BD9-81ED-4DB2-BD59-A6C34878D82A}">
                    <a16:rowId xmlns:a16="http://schemas.microsoft.com/office/drawing/2014/main" xmlns="" val="10001"/>
                  </a:ext>
                </a:extLst>
              </a:tr>
              <a:tr h="555152">
                <a:tc>
                  <a:txBody>
                    <a:bodyPr/>
                    <a:lstStyle/>
                    <a:p>
                      <a:pPr algn="ctr"/>
                      <a:r>
                        <a:rPr lang="en-CA" sz="1800" b="1" dirty="0">
                          <a:solidFill>
                            <a:schemeClr val="bg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rgbClr val="0070C0"/>
                    </a:solidFill>
                  </a:tcPr>
                </a:tc>
                <a:tc>
                  <a:txBody>
                    <a:bodyPr/>
                    <a:lstStyle/>
                    <a:p>
                      <a:pPr algn="ctr"/>
                      <a:r>
                        <a:rPr lang="en-CA" sz="1800" b="1"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rgbClr val="0070C0"/>
                    </a:solidFill>
                  </a:tcPr>
                </a:tc>
                <a:tc>
                  <a:txBody>
                    <a:bodyPr/>
                    <a:lstStyle/>
                    <a:p>
                      <a:pPr algn="ctr"/>
                      <a:r>
                        <a:rPr lang="en-CA" sz="1800" b="1" dirty="0">
                          <a:solidFill>
                            <a:schemeClr val="bg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rgbClr val="0070C0"/>
                    </a:solidFill>
                  </a:tcPr>
                </a:tc>
                <a:extLst>
                  <a:ext uri="{0D108BD9-81ED-4DB2-BD59-A6C34878D82A}">
                    <a16:rowId xmlns:a16="http://schemas.microsoft.com/office/drawing/2014/main" xmlns="" val="10002"/>
                  </a:ext>
                </a:extLst>
              </a:tr>
            </a:tbl>
          </a:graphicData>
        </a:graphic>
      </p:graphicFrame>
      <p:sp>
        <p:nvSpPr>
          <p:cNvPr id="9" name="TextBox 8"/>
          <p:cNvSpPr txBox="1"/>
          <p:nvPr/>
        </p:nvSpPr>
        <p:spPr>
          <a:xfrm>
            <a:off x="3466051" y="1560714"/>
            <a:ext cx="2390398" cy="338554"/>
          </a:xfrm>
          <a:prstGeom prst="rect">
            <a:avLst/>
          </a:prstGeom>
          <a:noFill/>
        </p:spPr>
        <p:txBody>
          <a:bodyPr wrap="none" rtlCol="0">
            <a:spAutoFit/>
          </a:bodyPr>
          <a:lstStyle/>
          <a:p>
            <a:r>
              <a:rPr lang="en-CA" sz="1600" b="1" dirty="0">
                <a:solidFill>
                  <a:srgbClr val="FF0000"/>
                </a:solidFill>
              </a:rPr>
              <a:t>FEATURE DETECTOR</a:t>
            </a:r>
          </a:p>
        </p:txBody>
      </p:sp>
      <p:cxnSp>
        <p:nvCxnSpPr>
          <p:cNvPr id="11" name="Curved Connector 10"/>
          <p:cNvCxnSpPr/>
          <p:nvPr/>
        </p:nvCxnSpPr>
        <p:spPr>
          <a:xfrm rot="10800000" flipV="1">
            <a:off x="1424936" y="1795767"/>
            <a:ext cx="2108148" cy="959040"/>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806235" y="2225887"/>
            <a:ext cx="1810668" cy="170498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Curved Connector 13"/>
          <p:cNvCxnSpPr/>
          <p:nvPr/>
        </p:nvCxnSpPr>
        <p:spPr>
          <a:xfrm flipV="1">
            <a:off x="3367690" y="5019833"/>
            <a:ext cx="1208689" cy="706297"/>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416483" y="5770242"/>
            <a:ext cx="857927" cy="338554"/>
          </a:xfrm>
          <a:prstGeom prst="rect">
            <a:avLst/>
          </a:prstGeom>
          <a:noFill/>
        </p:spPr>
        <p:txBody>
          <a:bodyPr wrap="none" rtlCol="0">
            <a:spAutoFit/>
          </a:bodyPr>
          <a:lstStyle/>
          <a:p>
            <a:r>
              <a:rPr lang="en-CA" sz="1600" b="1" dirty="0">
                <a:solidFill>
                  <a:srgbClr val="FF0000"/>
                </a:solidFill>
              </a:rPr>
              <a:t>IMAGE</a:t>
            </a:r>
          </a:p>
        </p:txBody>
      </p:sp>
      <p:sp>
        <p:nvSpPr>
          <p:cNvPr id="16" name="Rectangle 15"/>
          <p:cNvSpPr/>
          <p:nvPr/>
        </p:nvSpPr>
        <p:spPr>
          <a:xfrm>
            <a:off x="8920217" y="2853696"/>
            <a:ext cx="504497" cy="50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t>1</a:t>
            </a:r>
          </a:p>
        </p:txBody>
      </p:sp>
      <p:sp>
        <p:nvSpPr>
          <p:cNvPr id="17" name="Rectangle 16"/>
          <p:cNvSpPr/>
          <p:nvPr/>
        </p:nvSpPr>
        <p:spPr>
          <a:xfrm>
            <a:off x="9424714" y="2853696"/>
            <a:ext cx="504497" cy="50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t>1</a:t>
            </a:r>
          </a:p>
        </p:txBody>
      </p:sp>
      <p:sp>
        <p:nvSpPr>
          <p:cNvPr id="18" name="Rectangle 17"/>
          <p:cNvSpPr/>
          <p:nvPr/>
        </p:nvSpPr>
        <p:spPr>
          <a:xfrm>
            <a:off x="9929210" y="2853696"/>
            <a:ext cx="504497" cy="50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t>1</a:t>
            </a:r>
          </a:p>
        </p:txBody>
      </p:sp>
      <p:sp>
        <p:nvSpPr>
          <p:cNvPr id="19" name="Rectangle 18"/>
          <p:cNvSpPr/>
          <p:nvPr/>
        </p:nvSpPr>
        <p:spPr>
          <a:xfrm>
            <a:off x="8920217" y="3363147"/>
            <a:ext cx="504497" cy="50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t>3</a:t>
            </a:r>
          </a:p>
        </p:txBody>
      </p:sp>
      <p:sp>
        <p:nvSpPr>
          <p:cNvPr id="20" name="Rectangle 19"/>
          <p:cNvSpPr/>
          <p:nvPr/>
        </p:nvSpPr>
        <p:spPr>
          <a:xfrm>
            <a:off x="9424714" y="3363147"/>
            <a:ext cx="504497" cy="50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t>1</a:t>
            </a:r>
          </a:p>
        </p:txBody>
      </p:sp>
      <p:sp>
        <p:nvSpPr>
          <p:cNvPr id="21" name="Rectangle 20"/>
          <p:cNvSpPr/>
          <p:nvPr/>
        </p:nvSpPr>
        <p:spPr>
          <a:xfrm>
            <a:off x="9929211" y="3363147"/>
            <a:ext cx="504497" cy="50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t>1</a:t>
            </a:r>
          </a:p>
        </p:txBody>
      </p:sp>
      <p:sp>
        <p:nvSpPr>
          <p:cNvPr id="22" name="Rectangle 21"/>
          <p:cNvSpPr/>
          <p:nvPr/>
        </p:nvSpPr>
        <p:spPr>
          <a:xfrm>
            <a:off x="8920216" y="3866067"/>
            <a:ext cx="504497" cy="50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t>2</a:t>
            </a:r>
          </a:p>
        </p:txBody>
      </p:sp>
      <p:sp>
        <p:nvSpPr>
          <p:cNvPr id="23" name="Rectangle 22"/>
          <p:cNvSpPr/>
          <p:nvPr/>
        </p:nvSpPr>
        <p:spPr>
          <a:xfrm>
            <a:off x="9424713" y="3866067"/>
            <a:ext cx="504497" cy="50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t>3</a:t>
            </a:r>
          </a:p>
        </p:txBody>
      </p:sp>
      <p:sp>
        <p:nvSpPr>
          <p:cNvPr id="24" name="Rectangle 23"/>
          <p:cNvSpPr/>
          <p:nvPr/>
        </p:nvSpPr>
        <p:spPr>
          <a:xfrm>
            <a:off x="9929210" y="3872598"/>
            <a:ext cx="504497" cy="50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t>1</a:t>
            </a:r>
          </a:p>
        </p:txBody>
      </p:sp>
      <p:sp>
        <p:nvSpPr>
          <p:cNvPr id="25" name="TextBox 24"/>
          <p:cNvSpPr txBox="1"/>
          <p:nvPr/>
        </p:nvSpPr>
        <p:spPr>
          <a:xfrm>
            <a:off x="7368684" y="5372981"/>
            <a:ext cx="1720343" cy="338554"/>
          </a:xfrm>
          <a:prstGeom prst="rect">
            <a:avLst/>
          </a:prstGeom>
          <a:noFill/>
        </p:spPr>
        <p:txBody>
          <a:bodyPr wrap="none" rtlCol="0">
            <a:spAutoFit/>
          </a:bodyPr>
          <a:lstStyle/>
          <a:p>
            <a:r>
              <a:rPr lang="en-CA" sz="1600" b="1" dirty="0">
                <a:solidFill>
                  <a:srgbClr val="FF0000"/>
                </a:solidFill>
              </a:rPr>
              <a:t>FEATURE MAP</a:t>
            </a:r>
          </a:p>
        </p:txBody>
      </p:sp>
      <p:cxnSp>
        <p:nvCxnSpPr>
          <p:cNvPr id="26" name="Curved Connector 25"/>
          <p:cNvCxnSpPr/>
          <p:nvPr/>
        </p:nvCxnSpPr>
        <p:spPr>
          <a:xfrm flipV="1">
            <a:off x="8533549" y="4455587"/>
            <a:ext cx="1122568" cy="874177"/>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75864" y="1224108"/>
            <a:ext cx="5580374" cy="369332"/>
          </a:xfrm>
          <a:prstGeom prst="rect">
            <a:avLst/>
          </a:prstGeom>
        </p:spPr>
        <p:txBody>
          <a:bodyPr wrap="none">
            <a:spAutoFit/>
          </a:bodyPr>
          <a:lstStyle/>
          <a:p>
            <a:pPr marL="285750" indent="-285750">
              <a:buFont typeface="Arial" panose="020B0604020202020204" pitchFamily="34" charset="0"/>
              <a:buChar char="•"/>
            </a:pPr>
            <a:r>
              <a:rPr lang="en-CA" sz="1800" b="1" dirty="0">
                <a:solidFill>
                  <a:schemeClr val="bg1"/>
                </a:solidFill>
                <a:latin typeface="Calibri" panose="020F0502020204030204" pitchFamily="34" charset="0"/>
                <a:cs typeface="Calibri" panose="020F0502020204030204" pitchFamily="34" charset="0"/>
              </a:rPr>
              <a:t>Live Convolution: </a:t>
            </a:r>
            <a:r>
              <a:rPr lang="en-CA" sz="1800" b="1" dirty="0">
                <a:solidFill>
                  <a:schemeClr val="bg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xmlns="" val="tx"/>
                    </a:ext>
                  </a:extLst>
                </a:hlinkClick>
              </a:rPr>
              <a:t>http://setosa.io/ev/image-kernels/</a:t>
            </a:r>
            <a:endParaRPr lang="en-CA" sz="1800" b="1" dirty="0">
              <a:solidFill>
                <a:schemeClr val="bg1"/>
              </a:solidFill>
              <a:latin typeface="Calibri" panose="020F0502020204030204" pitchFamily="34" charset="0"/>
              <a:cs typeface="Calibri" panose="020F0502020204030204" pitchFamily="34" charset="0"/>
            </a:endParaRPr>
          </a:p>
        </p:txBody>
      </p:sp>
      <p:pic>
        <p:nvPicPr>
          <p:cNvPr id="28" name="Picture 27"/>
          <p:cNvPicPr>
            <a:picLocks noChangeAspect="1"/>
          </p:cNvPicPr>
          <p:nvPr/>
        </p:nvPicPr>
        <p:blipFill>
          <a:blip r:embed="rId5"/>
          <a:stretch>
            <a:fillRect/>
          </a:stretch>
        </p:blipFill>
        <p:spPr>
          <a:xfrm>
            <a:off x="1681986" y="5427368"/>
            <a:ext cx="734497" cy="685747"/>
          </a:xfrm>
          <a:prstGeom prst="rect">
            <a:avLst/>
          </a:prstGeom>
        </p:spPr>
      </p:pic>
    </p:spTree>
    <p:extLst>
      <p:ext uri="{BB962C8B-B14F-4D97-AF65-F5344CB8AC3E}">
        <p14:creationId xmlns:p14="http://schemas.microsoft.com/office/powerpoint/2010/main" val="214755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1"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0" nodeType="clickEffect">
                                  <p:stCondLst>
                                    <p:cond delay="0"/>
                                  </p:stCondLst>
                                  <p:childTnLst>
                                    <p:animMotion origin="layout" path="M 1.66667E-6 -2.59259E-6 L 0.05169 -0.00023 " pathEditMode="relative" rAng="0" ptsTypes="AA">
                                      <p:cBhvr>
                                        <p:cTn id="16" dur="2000" fill="hold"/>
                                        <p:tgtEl>
                                          <p:spTgt spid="13"/>
                                        </p:tgtEl>
                                        <p:attrNameLst>
                                          <p:attrName>ppt_x</p:attrName>
                                          <p:attrName>ppt_y</p:attrName>
                                        </p:attrNameLst>
                                      </p:cBhvr>
                                      <p:rCtr x="2578" y="-23"/>
                                    </p:animMotion>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2" nodeType="clickEffect">
                                  <p:stCondLst>
                                    <p:cond delay="0"/>
                                  </p:stCondLst>
                                  <p:childTnLst>
                                    <p:animMotion origin="layout" path="M 0.05169 -0.00023 L 0.10104 0.00208 " pathEditMode="relative" rAng="0" ptsTypes="AA">
                                      <p:cBhvr>
                                        <p:cTn id="24" dur="2000" fill="hold"/>
                                        <p:tgtEl>
                                          <p:spTgt spid="13"/>
                                        </p:tgtEl>
                                        <p:attrNameLst>
                                          <p:attrName>ppt_x</p:attrName>
                                          <p:attrName>ppt_y</p:attrName>
                                        </p:attrNameLst>
                                      </p:cBhvr>
                                      <p:rCtr x="2383" y="-162"/>
                                    </p:animMotion>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8">
                                            <p:txEl>
                                              <p:pRg st="0" end="0"/>
                                            </p:txEl>
                                          </p:spTgt>
                                        </p:tgtEl>
                                        <p:attrNameLst>
                                          <p:attrName>style.visibility</p:attrName>
                                        </p:attrNameLst>
                                      </p:cBhvr>
                                      <p:to>
                                        <p:strVal val="visible"/>
                                      </p:to>
                                    </p:set>
                                    <p:animEffect transition="in" filter="fade">
                                      <p:cBhvr>
                                        <p:cTn id="28" dur="500"/>
                                        <p:tgtEl>
                                          <p:spTgt spid="18">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3" nodeType="clickEffect">
                                  <p:stCondLst>
                                    <p:cond delay="0"/>
                                  </p:stCondLst>
                                  <p:childTnLst>
                                    <p:animMotion origin="layout" path="M 0.10105 0.00208 L 0.00026 0.07963 " pathEditMode="relative" rAng="0" ptsTypes="AA">
                                      <p:cBhvr>
                                        <p:cTn id="32" dur="2000" fill="hold"/>
                                        <p:tgtEl>
                                          <p:spTgt spid="13"/>
                                        </p:tgtEl>
                                        <p:attrNameLst>
                                          <p:attrName>ppt_x</p:attrName>
                                          <p:attrName>ppt_y</p:attrName>
                                        </p:attrNameLst>
                                      </p:cBhvr>
                                      <p:rCtr x="-4935" y="4051"/>
                                    </p:animMotion>
                                  </p:childTnLst>
                                </p:cTn>
                              </p:par>
                            </p:childTnLst>
                          </p:cTn>
                        </p:par>
                        <p:par>
                          <p:cTn id="33" fill="hold">
                            <p:stCondLst>
                              <p:cond delay="2000"/>
                            </p:stCondLst>
                            <p:childTnLst>
                              <p:par>
                                <p:cTn id="34" presetID="10" presetClass="entr" presetSubtype="0" fill="hold" nodeType="afterEffect">
                                  <p:stCondLst>
                                    <p:cond delay="0"/>
                                  </p:stCondLst>
                                  <p:iterate type="lt">
                                    <p:tmPct val="0"/>
                                  </p:iterate>
                                  <p:childTnLst>
                                    <p:set>
                                      <p:cBhvr>
                                        <p:cTn id="35" dur="1" fill="hold">
                                          <p:stCondLst>
                                            <p:cond delay="0"/>
                                          </p:stCondLst>
                                        </p:cTn>
                                        <p:tgtEl>
                                          <p:spTgt spid="19">
                                            <p:txEl>
                                              <p:pRg st="0" end="0"/>
                                            </p:txEl>
                                          </p:spTgt>
                                        </p:tgtEl>
                                        <p:attrNameLst>
                                          <p:attrName>style.visibility</p:attrName>
                                        </p:attrNameLst>
                                      </p:cBhvr>
                                      <p:to>
                                        <p:strVal val="visible"/>
                                      </p:to>
                                    </p:set>
                                    <p:animEffect transition="in" filter="fade">
                                      <p:cBhvr>
                                        <p:cTn id="36" dur="500"/>
                                        <p:tgtEl>
                                          <p:spTgt spid="19">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fade">
                                      <p:cBhvr>
                                        <p:cTn id="41" dur="500"/>
                                        <p:tgtEl>
                                          <p:spTgt spid="20">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fade">
                                      <p:cBhvr>
                                        <p:cTn id="44" dur="500"/>
                                        <p:tgtEl>
                                          <p:spTgt spid="21">
                                            <p:txEl>
                                              <p:pRg st="0" end="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2">
                                            <p:txEl>
                                              <p:pRg st="0" end="0"/>
                                            </p:txEl>
                                          </p:spTgt>
                                        </p:tgtEl>
                                        <p:attrNameLst>
                                          <p:attrName>style.visibility</p:attrName>
                                        </p:attrNameLst>
                                      </p:cBhvr>
                                      <p:to>
                                        <p:strVal val="visible"/>
                                      </p:to>
                                    </p:set>
                                    <p:animEffect transition="in" filter="fade">
                                      <p:cBhvr>
                                        <p:cTn id="47" dur="500"/>
                                        <p:tgtEl>
                                          <p:spTgt spid="22">
                                            <p:txEl>
                                              <p:pRg st="0" end="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23">
                                            <p:txEl>
                                              <p:pRg st="0" end="0"/>
                                            </p:txEl>
                                          </p:spTgt>
                                        </p:tgtEl>
                                        <p:attrNameLst>
                                          <p:attrName>style.visibility</p:attrName>
                                        </p:attrNameLst>
                                      </p:cBhvr>
                                      <p:to>
                                        <p:strVal val="visible"/>
                                      </p:to>
                                    </p:set>
                                    <p:animEffect transition="in" filter="fade">
                                      <p:cBhvr>
                                        <p:cTn id="50" dur="500"/>
                                        <p:tgtEl>
                                          <p:spTgt spid="23">
                                            <p:txEl>
                                              <p:pRg st="0" end="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24">
                                            <p:txEl>
                                              <p:pRg st="0" end="0"/>
                                            </p:txEl>
                                          </p:spTgt>
                                        </p:tgtEl>
                                        <p:attrNameLst>
                                          <p:attrName>style.visibility</p:attrName>
                                        </p:attrNameLst>
                                      </p:cBhvr>
                                      <p:to>
                                        <p:strVal val="visible"/>
                                      </p:to>
                                    </p:set>
                                    <p:animEffect transition="in" filter="fade">
                                      <p:cBhvr>
                                        <p:cTn id="53"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3" grpId="3"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xmlns="" id="{7AFD6002-B62A-4D5A-B069-8553D68968F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33" name="Rectangle 32">
            <a:extLst>
              <a:ext uri="{FF2B5EF4-FFF2-40B4-BE49-F238E27FC236}">
                <a16:creationId xmlns:a16="http://schemas.microsoft.com/office/drawing/2014/main" xmlns="" id="{D770658B-3C23-4E32-B6ED-3C080106876D}"/>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Прямоугольник 9">
            <a:extLst>
              <a:ext uri="{FF2B5EF4-FFF2-40B4-BE49-F238E27FC236}">
                <a16:creationId xmlns:a16="http://schemas.microsoft.com/office/drawing/2014/main" xmlns="" id="{5EE88138-48BD-46AA-94F3-3B05DD703F63}"/>
              </a:ext>
            </a:extLst>
          </p:cNvPr>
          <p:cNvSpPr/>
          <p:nvPr/>
        </p:nvSpPr>
        <p:spPr>
          <a:xfrm>
            <a:off x="269308" y="225782"/>
            <a:ext cx="9827492" cy="584775"/>
          </a:xfrm>
          <a:prstGeom prst="rect">
            <a:avLst/>
          </a:prstGeom>
        </p:spPr>
        <p:txBody>
          <a:bodyPr wrap="square">
            <a:spAutoFit/>
          </a:bodyPr>
          <a:lstStyle/>
          <a:p>
            <a:r>
              <a:rPr lang="en-US" sz="2400" b="1" dirty="0">
                <a:solidFill>
                  <a:schemeClr val="bg1"/>
                </a:solidFill>
                <a:latin typeface="Montserrat" charset="0"/>
              </a:rPr>
              <a:t>RELU (RECTIFIED LINEAR UNITS)</a:t>
            </a:r>
            <a:endParaRPr lang="ru-RU" sz="2400" b="1" dirty="0">
              <a:solidFill>
                <a:schemeClr val="bg1"/>
              </a:solidFill>
            </a:endParaRPr>
          </a:p>
        </p:txBody>
      </p:sp>
      <p:sp>
        <p:nvSpPr>
          <p:cNvPr id="34" name="Rectangle 33"/>
          <p:cNvSpPr/>
          <p:nvPr/>
        </p:nvSpPr>
        <p:spPr>
          <a:xfrm>
            <a:off x="4375765" y="6324441"/>
            <a:ext cx="6841938" cy="307777"/>
          </a:xfrm>
          <a:prstGeom prst="rect">
            <a:avLst/>
          </a:prstGeom>
        </p:spPr>
        <p:txBody>
          <a:bodyPr wrap="none">
            <a:spAutoFit/>
          </a:bodyPr>
          <a:lstStyle/>
          <a:p>
            <a:pPr>
              <a:buClr>
                <a:srgbClr val="000000"/>
              </a:buClr>
              <a:buFont typeface="Arial"/>
              <a:buNone/>
            </a:pPr>
            <a:r>
              <a:rPr lang="en-CA" sz="1400" b="1" kern="0" dirty="0">
                <a:solidFill>
                  <a:schemeClr val="bg1"/>
                </a:solidFill>
                <a:latin typeface="Arial"/>
                <a:cs typeface="Arial"/>
                <a:sym typeface="Arial"/>
              </a:rPr>
              <a:t>Photo Credit: </a:t>
            </a:r>
            <a:r>
              <a:rPr lang="en-CA" sz="1400" kern="0" dirty="0">
                <a:solidFill>
                  <a:schemeClr val="bg1"/>
                </a:solidFill>
                <a:latin typeface="Arial"/>
                <a:cs typeface="Arial"/>
                <a:sym typeface="Arial"/>
              </a:rPr>
              <a:t>https://commons.wikimedia.org/wiki/File:Artificial_neural_network.svg</a:t>
            </a:r>
          </a:p>
        </p:txBody>
      </p:sp>
      <p:pic>
        <p:nvPicPr>
          <p:cNvPr id="31" name="Picture 2" descr="File:Artificial neural network.svg"/>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38806" y="2685441"/>
            <a:ext cx="2073388" cy="1851239"/>
          </a:xfrm>
          <a:prstGeom prst="rect">
            <a:avLst/>
          </a:prstGeom>
          <a:noFill/>
          <a:extLst>
            <a:ext uri="{909E8E84-426E-40DD-AFC4-6F175D3DCCD1}">
              <a14:hiddenFill xmlns:a14="http://schemas.microsoft.com/office/drawing/2010/main">
                <a:solidFill>
                  <a:srgbClr val="FFFFFF"/>
                </a:solidFill>
              </a14:hiddenFill>
            </a:ext>
          </a:extLst>
        </p:spPr>
      </p:pic>
      <p:sp>
        <p:nvSpPr>
          <p:cNvPr id="55" name="Left Brace 54"/>
          <p:cNvSpPr/>
          <p:nvPr/>
        </p:nvSpPr>
        <p:spPr>
          <a:xfrm>
            <a:off x="10597075" y="1715379"/>
            <a:ext cx="574159" cy="3893939"/>
          </a:xfrm>
          <a:prstGeom prst="leftBrace">
            <a:avLst>
              <a:gd name="adj1" fmla="val 80676"/>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7" name="Left Brace 56"/>
          <p:cNvSpPr/>
          <p:nvPr/>
        </p:nvSpPr>
        <p:spPr>
          <a:xfrm rot="10800000">
            <a:off x="11535615" y="1715578"/>
            <a:ext cx="574159" cy="3893939"/>
          </a:xfrm>
          <a:prstGeom prst="leftBrace">
            <a:avLst>
              <a:gd name="adj1" fmla="val 82407"/>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0" name="Rectangle 59"/>
          <p:cNvSpPr/>
          <p:nvPr/>
        </p:nvSpPr>
        <p:spPr>
          <a:xfrm>
            <a:off x="2393354" y="2190476"/>
            <a:ext cx="1634367" cy="159851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61" name="Rectangle 60"/>
          <p:cNvSpPr/>
          <p:nvPr/>
        </p:nvSpPr>
        <p:spPr>
          <a:xfrm>
            <a:off x="2697738" y="2626566"/>
            <a:ext cx="1634367" cy="159851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62" name="Rectangle 61"/>
          <p:cNvSpPr/>
          <p:nvPr/>
        </p:nvSpPr>
        <p:spPr>
          <a:xfrm>
            <a:off x="3070457" y="3207780"/>
            <a:ext cx="1634367" cy="159851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63" name="Rectangle 62"/>
          <p:cNvSpPr/>
          <p:nvPr/>
        </p:nvSpPr>
        <p:spPr>
          <a:xfrm>
            <a:off x="3437360" y="3754026"/>
            <a:ext cx="1634367" cy="159851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CA" b="1" dirty="0"/>
              <a:t>KERNELS/</a:t>
            </a:r>
          </a:p>
          <a:p>
            <a:pPr algn="ctr"/>
            <a:r>
              <a:rPr lang="en-CA" b="1" dirty="0"/>
              <a:t>FEATURE DETECTORS</a:t>
            </a:r>
          </a:p>
        </p:txBody>
      </p:sp>
      <p:sp>
        <p:nvSpPr>
          <p:cNvPr id="64" name="Rectangle 63"/>
          <p:cNvSpPr/>
          <p:nvPr/>
        </p:nvSpPr>
        <p:spPr>
          <a:xfrm>
            <a:off x="6002022" y="2583989"/>
            <a:ext cx="984116" cy="102707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65" name="Rectangle 64"/>
          <p:cNvSpPr/>
          <p:nvPr/>
        </p:nvSpPr>
        <p:spPr>
          <a:xfrm>
            <a:off x="6396484" y="3051725"/>
            <a:ext cx="984116" cy="102707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66" name="Rectangle 65"/>
          <p:cNvSpPr/>
          <p:nvPr/>
        </p:nvSpPr>
        <p:spPr>
          <a:xfrm>
            <a:off x="6683276" y="3489228"/>
            <a:ext cx="984116" cy="102707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67" name="Rectangle 66"/>
          <p:cNvSpPr/>
          <p:nvPr/>
        </p:nvSpPr>
        <p:spPr>
          <a:xfrm>
            <a:off x="7077738" y="3956964"/>
            <a:ext cx="984116" cy="102707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CA" sz="1200" b="1" dirty="0"/>
              <a:t>POOLING FILTERS</a:t>
            </a:r>
          </a:p>
        </p:txBody>
      </p:sp>
      <p:sp>
        <p:nvSpPr>
          <p:cNvPr id="68" name="Right Arrow 67"/>
          <p:cNvSpPr/>
          <p:nvPr/>
        </p:nvSpPr>
        <p:spPr>
          <a:xfrm>
            <a:off x="1521096" y="3425824"/>
            <a:ext cx="841104" cy="386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ight Arrow 68"/>
          <p:cNvSpPr/>
          <p:nvPr/>
        </p:nvSpPr>
        <p:spPr>
          <a:xfrm>
            <a:off x="7711123" y="3458582"/>
            <a:ext cx="968907" cy="4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Right Arrow 69"/>
          <p:cNvSpPr/>
          <p:nvPr/>
        </p:nvSpPr>
        <p:spPr>
          <a:xfrm>
            <a:off x="5068855" y="3425824"/>
            <a:ext cx="841104" cy="386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TextBox 70"/>
          <p:cNvSpPr txBox="1"/>
          <p:nvPr/>
        </p:nvSpPr>
        <p:spPr>
          <a:xfrm>
            <a:off x="2697738" y="5499317"/>
            <a:ext cx="2409634" cy="307777"/>
          </a:xfrm>
          <a:prstGeom prst="rect">
            <a:avLst/>
          </a:prstGeom>
          <a:noFill/>
        </p:spPr>
        <p:txBody>
          <a:bodyPr wrap="none" rtlCol="0">
            <a:spAutoFit/>
          </a:bodyPr>
          <a:lstStyle/>
          <a:p>
            <a:r>
              <a:rPr lang="en-CA" b="1" dirty="0">
                <a:solidFill>
                  <a:srgbClr val="FF0000"/>
                </a:solidFill>
              </a:rPr>
              <a:t>CONVOLUTIONAL LAYER</a:t>
            </a:r>
          </a:p>
        </p:txBody>
      </p:sp>
      <p:sp>
        <p:nvSpPr>
          <p:cNvPr id="72" name="TextBox 71"/>
          <p:cNvSpPr txBox="1"/>
          <p:nvPr/>
        </p:nvSpPr>
        <p:spPr>
          <a:xfrm>
            <a:off x="6642135" y="5493247"/>
            <a:ext cx="3507390" cy="307777"/>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rgbClr val="FF0000"/>
                </a:solidFill>
              </a:defRPr>
            </a:lvl1pPr>
          </a:lstStyle>
          <a:p>
            <a:r>
              <a:rPr lang="en-CA" dirty="0"/>
              <a:t>POOLING LAYER (DOWNSAMPLING)</a:t>
            </a:r>
          </a:p>
        </p:txBody>
      </p:sp>
      <p:sp>
        <p:nvSpPr>
          <p:cNvPr id="73" name="TextBox 72"/>
          <p:cNvSpPr txBox="1"/>
          <p:nvPr/>
        </p:nvSpPr>
        <p:spPr>
          <a:xfrm>
            <a:off x="1451082" y="3097525"/>
            <a:ext cx="1178528" cy="253916"/>
          </a:xfrm>
          <a:prstGeom prst="rect">
            <a:avLst/>
          </a:prstGeom>
          <a:noFill/>
        </p:spPr>
        <p:txBody>
          <a:bodyPr wrap="none" rtlCol="0">
            <a:spAutoFit/>
          </a:bodyPr>
          <a:lstStyle>
            <a:defPPr marR="0" lvl="0" algn="l" rtl="0">
              <a:lnSpc>
                <a:spcPct val="100000"/>
              </a:lnSpc>
              <a:spcBef>
                <a:spcPts val="0"/>
              </a:spcBef>
              <a:spcAft>
                <a:spcPts val="0"/>
              </a:spcAft>
            </a:defPPr>
            <a:lvl1pPr>
              <a:defRPr b="1">
                <a:solidFill>
                  <a:srgbClr val="FF0000"/>
                </a:solidFill>
              </a:defRPr>
            </a:lvl1pPr>
          </a:lstStyle>
          <a:p>
            <a:r>
              <a:rPr lang="en-CA" sz="1050" dirty="0"/>
              <a:t>CONVOLUTION</a:t>
            </a:r>
          </a:p>
        </p:txBody>
      </p:sp>
      <p:sp>
        <p:nvSpPr>
          <p:cNvPr id="74" name="TextBox 73"/>
          <p:cNvSpPr txBox="1"/>
          <p:nvPr/>
        </p:nvSpPr>
        <p:spPr>
          <a:xfrm>
            <a:off x="5016406" y="3143519"/>
            <a:ext cx="803425" cy="253916"/>
          </a:xfrm>
          <a:prstGeom prst="rect">
            <a:avLst/>
          </a:prstGeom>
          <a:noFill/>
        </p:spPr>
        <p:txBody>
          <a:bodyPr wrap="none" rtlCol="0">
            <a:spAutoFit/>
          </a:bodyPr>
          <a:lstStyle>
            <a:defPPr marR="0" lvl="0" algn="l" rtl="0">
              <a:lnSpc>
                <a:spcPct val="100000"/>
              </a:lnSpc>
              <a:spcBef>
                <a:spcPts val="0"/>
              </a:spcBef>
              <a:spcAft>
                <a:spcPts val="0"/>
              </a:spcAft>
            </a:defPPr>
            <a:lvl1pPr>
              <a:defRPr b="1">
                <a:solidFill>
                  <a:srgbClr val="FF0000"/>
                </a:solidFill>
              </a:defRPr>
            </a:lvl1pPr>
          </a:lstStyle>
          <a:p>
            <a:r>
              <a:rPr lang="en-CA" sz="1050" dirty="0"/>
              <a:t>POOLING</a:t>
            </a:r>
          </a:p>
        </p:txBody>
      </p:sp>
      <p:sp>
        <p:nvSpPr>
          <p:cNvPr id="75" name="TextBox 74"/>
          <p:cNvSpPr txBox="1"/>
          <p:nvPr/>
        </p:nvSpPr>
        <p:spPr>
          <a:xfrm>
            <a:off x="7569796" y="3143519"/>
            <a:ext cx="1072730" cy="253916"/>
          </a:xfrm>
          <a:prstGeom prst="rect">
            <a:avLst/>
          </a:prstGeom>
          <a:noFill/>
        </p:spPr>
        <p:txBody>
          <a:bodyPr wrap="none" rtlCol="0">
            <a:spAutoFit/>
          </a:bodyPr>
          <a:lstStyle>
            <a:defPPr marR="0" lvl="0" algn="l" rtl="0">
              <a:lnSpc>
                <a:spcPct val="100000"/>
              </a:lnSpc>
              <a:spcBef>
                <a:spcPts val="0"/>
              </a:spcBef>
              <a:spcAft>
                <a:spcPts val="0"/>
              </a:spcAft>
            </a:defPPr>
            <a:lvl1pPr>
              <a:defRPr b="1">
                <a:solidFill>
                  <a:srgbClr val="FF0000"/>
                </a:solidFill>
              </a:defRPr>
            </a:lvl1pPr>
          </a:lstStyle>
          <a:p>
            <a:r>
              <a:rPr lang="en-CA" sz="1050" dirty="0"/>
              <a:t>FLATTENING</a:t>
            </a:r>
          </a:p>
        </p:txBody>
      </p:sp>
      <p:pic>
        <p:nvPicPr>
          <p:cNvPr id="76" name="Picture 2"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43032" y="4596144"/>
            <a:ext cx="1369570" cy="1107624"/>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77" name="Rectangle 76"/>
          <p:cNvSpPr/>
          <p:nvPr/>
        </p:nvSpPr>
        <p:spPr>
          <a:xfrm>
            <a:off x="467847" y="1355452"/>
            <a:ext cx="10056759" cy="707886"/>
          </a:xfrm>
          <a:prstGeom prst="rect">
            <a:avLst/>
          </a:prstGeom>
        </p:spPr>
        <p:txBody>
          <a:bodyPr wrap="square">
            <a:spAutoFit/>
          </a:bodyPr>
          <a:lstStyle/>
          <a:p>
            <a:pPr marL="342900" indent="-342900">
              <a:buFont typeface="Arial" panose="020B0604020202020204" pitchFamily="34" charset="0"/>
              <a:buChar char="•"/>
            </a:pPr>
            <a:r>
              <a:rPr lang="en-CA" sz="2000" dirty="0">
                <a:solidFill>
                  <a:schemeClr val="bg1"/>
                </a:solidFill>
                <a:latin typeface="Montserrat" charset="0"/>
              </a:rPr>
              <a:t>RELU Layers are used to add non-linearity in the feature map.</a:t>
            </a:r>
          </a:p>
          <a:p>
            <a:pPr marL="342900" indent="-342900">
              <a:buFont typeface="Arial" panose="020B0604020202020204" pitchFamily="34" charset="0"/>
              <a:buChar char="•"/>
            </a:pPr>
            <a:r>
              <a:rPr lang="en-CA" sz="2000" dirty="0">
                <a:solidFill>
                  <a:schemeClr val="bg1"/>
                </a:solidFill>
                <a:latin typeface="Montserrat" charset="0"/>
              </a:rPr>
              <a:t>It also enhances the sparsity or how scattered the feature map is.</a:t>
            </a:r>
          </a:p>
        </p:txBody>
      </p:sp>
      <p:sp>
        <p:nvSpPr>
          <p:cNvPr id="36" name="Rectangle 35">
            <a:extLst>
              <a:ext uri="{FF2B5EF4-FFF2-40B4-BE49-F238E27FC236}">
                <a16:creationId xmlns:a16="http://schemas.microsoft.com/office/drawing/2014/main" xmlns="" id="{1DDA0310-86F5-4307-89E7-5DD0F8DC6ED8}"/>
              </a:ext>
            </a:extLst>
          </p:cNvPr>
          <p:cNvSpPr/>
          <p:nvPr/>
        </p:nvSpPr>
        <p:spPr>
          <a:xfrm>
            <a:off x="251040" y="2483662"/>
            <a:ext cx="877163" cy="369332"/>
          </a:xfrm>
          <a:prstGeom prst="rect">
            <a:avLst/>
          </a:prstGeom>
        </p:spPr>
        <p:txBody>
          <a:bodyPr wrap="none">
            <a:spAutoFit/>
          </a:bodyPr>
          <a:lstStyle/>
          <a:p>
            <a:pPr>
              <a:lnSpc>
                <a:spcPct val="100000"/>
              </a:lnSpc>
              <a:buSzPct val="120000"/>
            </a:pPr>
            <a:r>
              <a:rPr lang="en-US" b="1" dirty="0">
                <a:solidFill>
                  <a:srgbClr val="FF0000"/>
                </a:solidFill>
                <a:latin typeface="Arial" charset="0"/>
                <a:ea typeface="Arial" charset="0"/>
                <a:cs typeface="Arial" charset="0"/>
              </a:rPr>
              <a:t>INPUT</a:t>
            </a:r>
            <a:endParaRPr lang="en-US" dirty="0">
              <a:solidFill>
                <a:srgbClr val="FF0000"/>
              </a:solidFill>
              <a:latin typeface="Arial" charset="0"/>
              <a:ea typeface="Arial" charset="0"/>
              <a:cs typeface="Arial" charset="0"/>
            </a:endParaRPr>
          </a:p>
        </p:txBody>
      </p:sp>
      <p:sp>
        <p:nvSpPr>
          <p:cNvPr id="35" name="Rectangle 34">
            <a:extLst>
              <a:ext uri="{FF2B5EF4-FFF2-40B4-BE49-F238E27FC236}">
                <a16:creationId xmlns:a16="http://schemas.microsoft.com/office/drawing/2014/main" xmlns="" id="{9112C862-C1FD-46F0-AF59-EFDBA6B8EB1A}"/>
              </a:ext>
            </a:extLst>
          </p:cNvPr>
          <p:cNvSpPr/>
          <p:nvPr/>
        </p:nvSpPr>
        <p:spPr>
          <a:xfrm>
            <a:off x="10256088" y="3126650"/>
            <a:ext cx="1770011" cy="1146468"/>
          </a:xfrm>
          <a:prstGeom prst="rect">
            <a:avLst/>
          </a:prstGeom>
        </p:spPr>
        <p:txBody>
          <a:bodyPr wrap="square">
            <a:spAutoFit/>
          </a:bodyPr>
          <a:lstStyle/>
          <a:p>
            <a:pPr marL="457200" lvl="1" algn="ctr">
              <a:spcBef>
                <a:spcPts val="500"/>
              </a:spcBef>
              <a:buClr>
                <a:schemeClr val="dk1"/>
              </a:buClr>
              <a:buSzPts val="1440"/>
            </a:pPr>
            <a:r>
              <a:rPr lang="en-CA" sz="1400" b="1" dirty="0">
                <a:solidFill>
                  <a:schemeClr val="bg1"/>
                </a:solidFill>
              </a:rPr>
              <a:t>HEALTHY</a:t>
            </a:r>
          </a:p>
          <a:p>
            <a:pPr marL="457200" lvl="1" algn="ctr">
              <a:spcBef>
                <a:spcPts val="500"/>
              </a:spcBef>
              <a:buClr>
                <a:schemeClr val="dk1"/>
              </a:buClr>
              <a:buSzPts val="1440"/>
            </a:pPr>
            <a:r>
              <a:rPr lang="en-CA" sz="1400" b="1" dirty="0">
                <a:solidFill>
                  <a:schemeClr val="bg1"/>
                </a:solidFill>
              </a:rPr>
              <a:t>COVID-19</a:t>
            </a:r>
          </a:p>
          <a:p>
            <a:pPr marL="457200" lvl="1" algn="ctr">
              <a:spcBef>
                <a:spcPts val="500"/>
              </a:spcBef>
              <a:buClr>
                <a:schemeClr val="dk1"/>
              </a:buClr>
              <a:buSzPts val="1440"/>
            </a:pPr>
            <a:r>
              <a:rPr lang="en-CA" sz="1400" b="1" dirty="0">
                <a:solidFill>
                  <a:schemeClr val="bg1"/>
                </a:solidFill>
              </a:rPr>
              <a:t>VIRAL</a:t>
            </a:r>
          </a:p>
          <a:p>
            <a:pPr marL="457200" lvl="1" algn="ctr">
              <a:spcBef>
                <a:spcPts val="500"/>
              </a:spcBef>
              <a:buClr>
                <a:schemeClr val="dk1"/>
              </a:buClr>
              <a:buSzPts val="1440"/>
            </a:pPr>
            <a:r>
              <a:rPr lang="en-CA" sz="1400" b="1" dirty="0">
                <a:solidFill>
                  <a:schemeClr val="bg1"/>
                </a:solidFill>
              </a:rPr>
              <a:t>BACTERIAL</a:t>
            </a:r>
            <a:endParaRPr lang="en-CA" sz="1600" b="1" dirty="0">
              <a:solidFill>
                <a:schemeClr val="bg1"/>
              </a:solidFill>
            </a:endParaRPr>
          </a:p>
        </p:txBody>
      </p:sp>
      <p:sp>
        <p:nvSpPr>
          <p:cNvPr id="39" name="Rectangle 38">
            <a:extLst>
              <a:ext uri="{FF2B5EF4-FFF2-40B4-BE49-F238E27FC236}">
                <a16:creationId xmlns:a16="http://schemas.microsoft.com/office/drawing/2014/main" xmlns="" id="{DD4378F0-CF06-4291-8A1C-1B2D917EA17D}"/>
              </a:ext>
            </a:extLst>
          </p:cNvPr>
          <p:cNvSpPr/>
          <p:nvPr/>
        </p:nvSpPr>
        <p:spPr>
          <a:xfrm>
            <a:off x="251040" y="2483662"/>
            <a:ext cx="877163" cy="369332"/>
          </a:xfrm>
          <a:prstGeom prst="rect">
            <a:avLst/>
          </a:prstGeom>
        </p:spPr>
        <p:txBody>
          <a:bodyPr wrap="none">
            <a:spAutoFit/>
          </a:bodyPr>
          <a:lstStyle/>
          <a:p>
            <a:pPr>
              <a:lnSpc>
                <a:spcPct val="100000"/>
              </a:lnSpc>
              <a:buSzPct val="120000"/>
            </a:pPr>
            <a:r>
              <a:rPr lang="en-US" b="1" dirty="0">
                <a:solidFill>
                  <a:srgbClr val="FF0000"/>
                </a:solidFill>
                <a:latin typeface="Arial" charset="0"/>
                <a:ea typeface="Arial" charset="0"/>
                <a:cs typeface="Arial" charset="0"/>
              </a:rPr>
              <a:t>INPUT</a:t>
            </a:r>
            <a:endParaRPr lang="en-US" dirty="0">
              <a:solidFill>
                <a:srgbClr val="FF0000"/>
              </a:solidFill>
              <a:latin typeface="Arial" charset="0"/>
              <a:ea typeface="Arial" charset="0"/>
              <a:cs typeface="Arial" charset="0"/>
            </a:endParaRPr>
          </a:p>
        </p:txBody>
      </p:sp>
      <p:pic>
        <p:nvPicPr>
          <p:cNvPr id="40" name="Picture 39">
            <a:extLst>
              <a:ext uri="{FF2B5EF4-FFF2-40B4-BE49-F238E27FC236}">
                <a16:creationId xmlns:a16="http://schemas.microsoft.com/office/drawing/2014/main" xmlns="" id="{4C831F33-C34E-499B-8CE6-ECD45CAC0927}"/>
              </a:ext>
            </a:extLst>
          </p:cNvPr>
          <p:cNvPicPr>
            <a:picLocks noChangeAspect="1"/>
          </p:cNvPicPr>
          <p:nvPr/>
        </p:nvPicPr>
        <p:blipFill>
          <a:blip r:embed="rId6"/>
          <a:stretch>
            <a:fillRect/>
          </a:stretch>
        </p:blipFill>
        <p:spPr>
          <a:xfrm>
            <a:off x="82372" y="2958221"/>
            <a:ext cx="1229391" cy="1266273"/>
          </a:xfrm>
          <a:prstGeom prst="rect">
            <a:avLst/>
          </a:prstGeom>
        </p:spPr>
      </p:pic>
    </p:spTree>
    <p:extLst>
      <p:ext uri="{BB962C8B-B14F-4D97-AF65-F5344CB8AC3E}">
        <p14:creationId xmlns:p14="http://schemas.microsoft.com/office/powerpoint/2010/main" val="3216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5" grpId="0"/>
      <p:bldP spid="3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FC017D71-9F1D-4ECC-BCB9-FA820599576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15" name="Rectangle 14">
            <a:extLst>
              <a:ext uri="{FF2B5EF4-FFF2-40B4-BE49-F238E27FC236}">
                <a16:creationId xmlns:a16="http://schemas.microsoft.com/office/drawing/2014/main" xmlns="" id="{716B6DF0-398D-4979-BBF8-91E85347F433}"/>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Прямоугольник 9">
            <a:extLst>
              <a:ext uri="{FF2B5EF4-FFF2-40B4-BE49-F238E27FC236}">
                <a16:creationId xmlns:a16="http://schemas.microsoft.com/office/drawing/2014/main" xmlns="" id="{5EE88138-48BD-46AA-94F3-3B05DD703F63}"/>
              </a:ext>
            </a:extLst>
          </p:cNvPr>
          <p:cNvSpPr/>
          <p:nvPr/>
        </p:nvSpPr>
        <p:spPr>
          <a:xfrm>
            <a:off x="296633" y="292173"/>
            <a:ext cx="9827492" cy="584775"/>
          </a:xfrm>
          <a:prstGeom prst="rect">
            <a:avLst/>
          </a:prstGeom>
        </p:spPr>
        <p:txBody>
          <a:bodyPr wrap="square">
            <a:spAutoFit/>
          </a:bodyPr>
          <a:lstStyle/>
          <a:p>
            <a:r>
              <a:rPr lang="en-US" sz="2400" b="1" dirty="0">
                <a:solidFill>
                  <a:schemeClr val="bg1"/>
                </a:solidFill>
                <a:latin typeface="Montserrat" charset="0"/>
              </a:rPr>
              <a:t>RELU (RECTIFIED LINEAR UNITS)</a:t>
            </a:r>
            <a:endParaRPr lang="ru-RU" sz="2400" b="1" dirty="0">
              <a:solidFill>
                <a:schemeClr val="bg1"/>
              </a:solidFill>
            </a:endParaRPr>
          </a:p>
        </p:txBody>
      </p:sp>
      <p:sp>
        <p:nvSpPr>
          <p:cNvPr id="34" name="Rectangle 33"/>
          <p:cNvSpPr/>
          <p:nvPr/>
        </p:nvSpPr>
        <p:spPr>
          <a:xfrm>
            <a:off x="2590800" y="6138670"/>
            <a:ext cx="6841938" cy="307777"/>
          </a:xfrm>
          <a:prstGeom prst="rect">
            <a:avLst/>
          </a:prstGeom>
        </p:spPr>
        <p:txBody>
          <a:bodyPr wrap="none">
            <a:spAutoFit/>
          </a:bodyPr>
          <a:lstStyle/>
          <a:p>
            <a:pPr>
              <a:buClr>
                <a:srgbClr val="000000"/>
              </a:buClr>
              <a:buFont typeface="Arial"/>
              <a:buNone/>
            </a:pPr>
            <a:r>
              <a:rPr lang="en-CA" sz="1400" b="1" kern="0" dirty="0">
                <a:solidFill>
                  <a:schemeClr val="bg1"/>
                </a:solidFill>
                <a:latin typeface="Arial"/>
                <a:cs typeface="Arial"/>
                <a:sym typeface="Arial"/>
              </a:rPr>
              <a:t>Photo Credit: </a:t>
            </a:r>
            <a:r>
              <a:rPr lang="en-CA" sz="1400" kern="0" dirty="0">
                <a:solidFill>
                  <a:schemeClr val="bg1"/>
                </a:solidFill>
                <a:latin typeface="Arial"/>
                <a:cs typeface="Arial"/>
                <a:sym typeface="Arial"/>
              </a:rPr>
              <a:t>https://commons.wikimedia.org/wiki/File:Artificial_neural_network.svg</a:t>
            </a:r>
          </a:p>
        </p:txBody>
      </p:sp>
      <p:sp>
        <p:nvSpPr>
          <p:cNvPr id="77" name="Rectangle 76"/>
          <p:cNvSpPr/>
          <p:nvPr/>
        </p:nvSpPr>
        <p:spPr>
          <a:xfrm>
            <a:off x="240815" y="1275596"/>
            <a:ext cx="11927353" cy="1631216"/>
          </a:xfrm>
          <a:prstGeom prst="rect">
            <a:avLst/>
          </a:prstGeom>
        </p:spPr>
        <p:txBody>
          <a:bodyPr wrap="square">
            <a:spAutoFit/>
          </a:bodyPr>
          <a:lstStyle/>
          <a:p>
            <a:pPr marL="342900" indent="-342900">
              <a:buFont typeface="Arial" panose="020B0604020202020204" pitchFamily="34" charset="0"/>
              <a:buChar char="•"/>
            </a:pPr>
            <a:r>
              <a:rPr lang="en-CA" sz="2000" dirty="0">
                <a:solidFill>
                  <a:schemeClr val="bg1"/>
                </a:solidFill>
                <a:latin typeface="Montserrat" charset="0"/>
              </a:rPr>
              <a:t>RELU Layers are used to add non-linearity in the feature map.</a:t>
            </a:r>
          </a:p>
          <a:p>
            <a:pPr marL="342900" indent="-342900">
              <a:buFont typeface="Arial" panose="020B0604020202020204" pitchFamily="34" charset="0"/>
              <a:buChar char="•"/>
            </a:pPr>
            <a:r>
              <a:rPr lang="en-CA" sz="2000" dirty="0">
                <a:solidFill>
                  <a:schemeClr val="bg1"/>
                </a:solidFill>
                <a:latin typeface="Montserrat" charset="0"/>
              </a:rPr>
              <a:t>It also enhances the sparsity or how scattered the feature map is.</a:t>
            </a:r>
          </a:p>
          <a:p>
            <a:pPr marL="342900" indent="-342900">
              <a:buFont typeface="Arial" panose="020B0604020202020204" pitchFamily="34" charset="0"/>
              <a:buChar char="•"/>
            </a:pPr>
            <a:r>
              <a:rPr lang="en-CA" sz="2000" dirty="0">
                <a:solidFill>
                  <a:schemeClr val="bg1"/>
                </a:solidFill>
                <a:latin typeface="Montserrat" charset="0"/>
              </a:rPr>
              <a:t>The gradient of the RELU does not vanish as we increase x compared to the sigmoid function</a:t>
            </a:r>
          </a:p>
          <a:p>
            <a:pPr marL="342900" indent="-342900">
              <a:buFont typeface="Arial" panose="020B0604020202020204" pitchFamily="34" charset="0"/>
              <a:buChar char="•"/>
            </a:pPr>
            <a:endParaRPr lang="en-CA" sz="2000" dirty="0">
              <a:solidFill>
                <a:schemeClr val="bg1"/>
              </a:solidFill>
              <a:latin typeface="Montserrat" charset="0"/>
            </a:endParaRPr>
          </a:p>
        </p:txBody>
      </p:sp>
      <p:graphicFrame>
        <p:nvGraphicFramePr>
          <p:cNvPr id="30" name="Table 29"/>
          <p:cNvGraphicFramePr>
            <a:graphicFrameLocks noGrp="1"/>
          </p:cNvGraphicFramePr>
          <p:nvPr/>
        </p:nvGraphicFramePr>
        <p:xfrm>
          <a:off x="411298" y="2790994"/>
          <a:ext cx="3023065" cy="2793945"/>
        </p:xfrm>
        <a:graphic>
          <a:graphicData uri="http://schemas.openxmlformats.org/drawingml/2006/table">
            <a:tbl>
              <a:tblPr firstRow="1" bandRow="1"/>
              <a:tblGrid>
                <a:gridCol w="604613">
                  <a:extLst>
                    <a:ext uri="{9D8B030D-6E8A-4147-A177-3AD203B41FA5}">
                      <a16:colId xmlns:a16="http://schemas.microsoft.com/office/drawing/2014/main" xmlns="" val="20000"/>
                    </a:ext>
                  </a:extLst>
                </a:gridCol>
                <a:gridCol w="604613">
                  <a:extLst>
                    <a:ext uri="{9D8B030D-6E8A-4147-A177-3AD203B41FA5}">
                      <a16:colId xmlns:a16="http://schemas.microsoft.com/office/drawing/2014/main" xmlns="" val="20001"/>
                    </a:ext>
                  </a:extLst>
                </a:gridCol>
                <a:gridCol w="604613">
                  <a:extLst>
                    <a:ext uri="{9D8B030D-6E8A-4147-A177-3AD203B41FA5}">
                      <a16:colId xmlns:a16="http://schemas.microsoft.com/office/drawing/2014/main" xmlns="" val="20002"/>
                    </a:ext>
                  </a:extLst>
                </a:gridCol>
                <a:gridCol w="604613">
                  <a:extLst>
                    <a:ext uri="{9D8B030D-6E8A-4147-A177-3AD203B41FA5}">
                      <a16:colId xmlns:a16="http://schemas.microsoft.com/office/drawing/2014/main" xmlns="" val="20003"/>
                    </a:ext>
                  </a:extLst>
                </a:gridCol>
                <a:gridCol w="604613">
                  <a:extLst>
                    <a:ext uri="{9D8B030D-6E8A-4147-A177-3AD203B41FA5}">
                      <a16:colId xmlns:a16="http://schemas.microsoft.com/office/drawing/2014/main" xmlns="" val="20004"/>
                    </a:ext>
                  </a:extLst>
                </a:gridCol>
              </a:tblGrid>
              <a:tr h="55608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7</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-5</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2</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xmlns="" val="10000"/>
                  </a:ext>
                </a:extLst>
              </a:tr>
              <a:tr h="55608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2</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3</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-6</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xmlns="" val="10001"/>
                  </a:ext>
                </a:extLst>
              </a:tr>
              <a:tr h="56959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17</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-5</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xmlns="" val="10002"/>
                  </a:ext>
                </a:extLst>
              </a:tr>
              <a:tr h="55608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i="0" u="none" strike="noStrike" cap="none" dirty="0">
                          <a:solidFill>
                            <a:schemeClr val="bg1"/>
                          </a:solidFill>
                          <a:latin typeface="+mn-lt"/>
                          <a:ea typeface="+mn-ea"/>
                          <a:cs typeface="+mn-cs"/>
                          <a:sym typeface="Aria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xmlns="" val="10003"/>
                  </a:ext>
                </a:extLst>
              </a:tr>
              <a:tr h="55608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-8</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12</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xmlns="" val="10004"/>
                  </a:ext>
                </a:extLst>
              </a:tr>
            </a:tbl>
          </a:graphicData>
        </a:graphic>
      </p:graphicFrame>
      <p:graphicFrame>
        <p:nvGraphicFramePr>
          <p:cNvPr id="33" name="Table 32"/>
          <p:cNvGraphicFramePr>
            <a:graphicFrameLocks noGrp="1"/>
          </p:cNvGraphicFramePr>
          <p:nvPr/>
        </p:nvGraphicFramePr>
        <p:xfrm>
          <a:off x="8382000" y="2896129"/>
          <a:ext cx="3023065" cy="2793945"/>
        </p:xfrm>
        <a:graphic>
          <a:graphicData uri="http://schemas.openxmlformats.org/drawingml/2006/table">
            <a:tbl>
              <a:tblPr firstRow="1" bandRow="1"/>
              <a:tblGrid>
                <a:gridCol w="604613">
                  <a:extLst>
                    <a:ext uri="{9D8B030D-6E8A-4147-A177-3AD203B41FA5}">
                      <a16:colId xmlns:a16="http://schemas.microsoft.com/office/drawing/2014/main" xmlns="" val="20000"/>
                    </a:ext>
                  </a:extLst>
                </a:gridCol>
                <a:gridCol w="604613">
                  <a:extLst>
                    <a:ext uri="{9D8B030D-6E8A-4147-A177-3AD203B41FA5}">
                      <a16:colId xmlns:a16="http://schemas.microsoft.com/office/drawing/2014/main" xmlns="" val="20001"/>
                    </a:ext>
                  </a:extLst>
                </a:gridCol>
                <a:gridCol w="604613">
                  <a:extLst>
                    <a:ext uri="{9D8B030D-6E8A-4147-A177-3AD203B41FA5}">
                      <a16:colId xmlns:a16="http://schemas.microsoft.com/office/drawing/2014/main" xmlns="" val="20002"/>
                    </a:ext>
                  </a:extLst>
                </a:gridCol>
                <a:gridCol w="604613">
                  <a:extLst>
                    <a:ext uri="{9D8B030D-6E8A-4147-A177-3AD203B41FA5}">
                      <a16:colId xmlns:a16="http://schemas.microsoft.com/office/drawing/2014/main" xmlns="" val="20003"/>
                    </a:ext>
                  </a:extLst>
                </a:gridCol>
                <a:gridCol w="604613">
                  <a:extLst>
                    <a:ext uri="{9D8B030D-6E8A-4147-A177-3AD203B41FA5}">
                      <a16:colId xmlns:a16="http://schemas.microsoft.com/office/drawing/2014/main" xmlns="" val="20004"/>
                    </a:ext>
                  </a:extLst>
                </a:gridCol>
              </a:tblGrid>
              <a:tr h="55608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7</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2</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xmlns="" val="10000"/>
                  </a:ext>
                </a:extLst>
              </a:tr>
              <a:tr h="55608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2</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3</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xmlns="" val="10001"/>
                  </a:ext>
                </a:extLst>
              </a:tr>
              <a:tr h="56959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17</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xmlns="" val="10002"/>
                  </a:ext>
                </a:extLst>
              </a:tr>
              <a:tr h="55608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i="0" u="none" strike="noStrike" cap="none" dirty="0">
                          <a:solidFill>
                            <a:schemeClr val="bg1"/>
                          </a:solidFill>
                          <a:latin typeface="+mn-lt"/>
                          <a:ea typeface="+mn-ea"/>
                          <a:cs typeface="+mn-cs"/>
                          <a:sym typeface="Aria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xmlns="" val="10003"/>
                  </a:ext>
                </a:extLst>
              </a:tr>
              <a:tr h="55608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12</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xmlns="" val="10004"/>
                  </a:ext>
                </a:extLst>
              </a:tr>
            </a:tbl>
          </a:graphicData>
        </a:graphic>
      </p:graphicFrame>
      <p:pic>
        <p:nvPicPr>
          <p:cNvPr id="35" name="Picture 2" descr="Related image"/>
          <p:cNvPicPr>
            <a:picLocks noChangeAspect="1" noChangeArrowheads="1"/>
          </p:cNvPicPr>
          <p:nvPr/>
        </p:nvPicPr>
        <p:blipFill>
          <a:blip r:embed="rId4"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06699" y="3200441"/>
            <a:ext cx="3310195" cy="2677082"/>
          </a:xfrm>
          <a:prstGeom prst="rect">
            <a:avLst/>
          </a:prstGeom>
          <a:noFill/>
          <a:extLst>
            <a:ext uri="{909E8E84-426E-40DD-AFC4-6F175D3DCCD1}">
              <a14:hiddenFill xmlns:a14="http://schemas.microsoft.com/office/drawing/2010/main">
                <a:solidFill>
                  <a:srgbClr val="FFFFFF"/>
                </a:solidFill>
              </a14:hiddenFill>
            </a:ext>
          </a:extLst>
        </p:spPr>
      </p:pic>
      <p:sp>
        <p:nvSpPr>
          <p:cNvPr id="36" name="Right Arrow 35"/>
          <p:cNvSpPr/>
          <p:nvPr/>
        </p:nvSpPr>
        <p:spPr>
          <a:xfrm>
            <a:off x="3607541" y="3788337"/>
            <a:ext cx="845712" cy="799258"/>
          </a:xfrm>
          <a:prstGeom prst="rightArrow">
            <a:avLst/>
          </a:prstGeom>
          <a:solidFill>
            <a:srgbClr val="4472C4"/>
          </a:solidFill>
          <a:ln w="25400" cap="flat" cmpd="sng" algn="ctr">
            <a:solidFill>
              <a:srgbClr val="4472C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7" name="Right Arrow 36"/>
          <p:cNvSpPr/>
          <p:nvPr/>
        </p:nvSpPr>
        <p:spPr>
          <a:xfrm>
            <a:off x="7190441" y="3788337"/>
            <a:ext cx="845712" cy="799258"/>
          </a:xfrm>
          <a:prstGeom prst="rightArrow">
            <a:avLst/>
          </a:prstGeom>
          <a:solidFill>
            <a:srgbClr val="4472C4"/>
          </a:solidFill>
          <a:ln w="25400" cap="flat" cmpd="sng" algn="ctr">
            <a:solidFill>
              <a:srgbClr val="4472C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8" name="Picture 2" descr="Image result for sigmoid function"/>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6672" y="1104244"/>
            <a:ext cx="1451585" cy="966211"/>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Curved Connector 38"/>
          <p:cNvCxnSpPr/>
          <p:nvPr/>
        </p:nvCxnSpPr>
        <p:spPr>
          <a:xfrm rot="5400000">
            <a:off x="9661403" y="1440877"/>
            <a:ext cx="480877" cy="469661"/>
          </a:xfrm>
          <a:prstGeom prst="curvedConnector3">
            <a:avLst/>
          </a:prstGeom>
          <a:noFill/>
          <a:ln w="38100" cap="flat" cmpd="sng" algn="ctr">
            <a:solidFill>
              <a:srgbClr val="FF0000"/>
            </a:solidFill>
            <a:prstDash val="solid"/>
            <a:tailEnd type="triangle"/>
          </a:ln>
          <a:effectLst/>
        </p:spPr>
      </p:cxnSp>
    </p:spTree>
    <p:extLst>
      <p:ext uri="{BB962C8B-B14F-4D97-AF65-F5344CB8AC3E}">
        <p14:creationId xmlns:p14="http://schemas.microsoft.com/office/powerpoint/2010/main" val="25671472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xmlns="" id="{460CEBC7-AECF-4796-B38D-3240BB32003C}"/>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31" name="Rectangle 30">
            <a:extLst>
              <a:ext uri="{FF2B5EF4-FFF2-40B4-BE49-F238E27FC236}">
                <a16:creationId xmlns:a16="http://schemas.microsoft.com/office/drawing/2014/main" xmlns="" id="{C15FB06E-11EE-490A-A945-F4C8E083677A}"/>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Прямоугольник 9">
            <a:extLst>
              <a:ext uri="{FF2B5EF4-FFF2-40B4-BE49-F238E27FC236}">
                <a16:creationId xmlns:a16="http://schemas.microsoft.com/office/drawing/2014/main" xmlns="" id="{5EE88138-48BD-46AA-94F3-3B05DD703F63}"/>
              </a:ext>
            </a:extLst>
          </p:cNvPr>
          <p:cNvSpPr/>
          <p:nvPr/>
        </p:nvSpPr>
        <p:spPr>
          <a:xfrm>
            <a:off x="264486" y="208246"/>
            <a:ext cx="9827492" cy="584775"/>
          </a:xfrm>
          <a:prstGeom prst="rect">
            <a:avLst/>
          </a:prstGeom>
        </p:spPr>
        <p:txBody>
          <a:bodyPr wrap="square">
            <a:spAutoFit/>
          </a:bodyPr>
          <a:lstStyle/>
          <a:p>
            <a:r>
              <a:rPr lang="en-US" sz="2400" b="1" dirty="0">
                <a:solidFill>
                  <a:schemeClr val="bg1"/>
                </a:solidFill>
                <a:latin typeface="Montserrat" charset="0"/>
              </a:rPr>
              <a:t>POOLING (DOWNSAMPLING)</a:t>
            </a:r>
          </a:p>
        </p:txBody>
      </p:sp>
      <p:sp>
        <p:nvSpPr>
          <p:cNvPr id="34" name="Rectangle 33"/>
          <p:cNvSpPr/>
          <p:nvPr/>
        </p:nvSpPr>
        <p:spPr>
          <a:xfrm>
            <a:off x="4375765" y="6324441"/>
            <a:ext cx="6841938" cy="307777"/>
          </a:xfrm>
          <a:prstGeom prst="rect">
            <a:avLst/>
          </a:prstGeom>
        </p:spPr>
        <p:txBody>
          <a:bodyPr wrap="none">
            <a:spAutoFit/>
          </a:bodyPr>
          <a:lstStyle/>
          <a:p>
            <a:pPr>
              <a:buClr>
                <a:srgbClr val="000000"/>
              </a:buClr>
              <a:buFont typeface="Arial"/>
              <a:buNone/>
            </a:pPr>
            <a:r>
              <a:rPr lang="en-CA" sz="1400" b="1" kern="0" dirty="0">
                <a:solidFill>
                  <a:schemeClr val="bg1"/>
                </a:solidFill>
                <a:latin typeface="Arial"/>
                <a:cs typeface="Arial"/>
                <a:sym typeface="Arial"/>
              </a:rPr>
              <a:t>Photo Credit: </a:t>
            </a:r>
            <a:r>
              <a:rPr lang="en-CA" sz="1400" kern="0" dirty="0">
                <a:solidFill>
                  <a:schemeClr val="bg1"/>
                </a:solidFill>
                <a:latin typeface="Arial"/>
                <a:cs typeface="Arial"/>
                <a:sym typeface="Arial"/>
              </a:rPr>
              <a:t>https://commons.wikimedia.org/wiki/File:Artificial_neural_network.svg</a:t>
            </a:r>
          </a:p>
        </p:txBody>
      </p:sp>
      <p:sp>
        <p:nvSpPr>
          <p:cNvPr id="77" name="Rectangle 76"/>
          <p:cNvSpPr/>
          <p:nvPr/>
        </p:nvSpPr>
        <p:spPr>
          <a:xfrm>
            <a:off x="387045" y="1212003"/>
            <a:ext cx="11927353" cy="3170099"/>
          </a:xfrm>
          <a:prstGeom prst="rect">
            <a:avLst/>
          </a:prstGeom>
        </p:spPr>
        <p:txBody>
          <a:bodyPr wrap="square">
            <a:spAutoFit/>
          </a:bodyPr>
          <a:lstStyle/>
          <a:p>
            <a:pPr marL="342900" indent="-342900">
              <a:buFont typeface="Arial" panose="020B0604020202020204" pitchFamily="34" charset="0"/>
              <a:buChar char="•"/>
            </a:pPr>
            <a:r>
              <a:rPr lang="en-CA" sz="2000" dirty="0">
                <a:solidFill>
                  <a:schemeClr val="bg1"/>
                </a:solidFill>
                <a:latin typeface="Montserrat" charset="0"/>
              </a:rPr>
              <a:t>Pooling or down sampling layers are placed after convolutional layers to reduce feature map dimensionality.</a:t>
            </a:r>
          </a:p>
          <a:p>
            <a:pPr marL="342900" indent="-342900">
              <a:buFont typeface="Arial" panose="020B0604020202020204" pitchFamily="34" charset="0"/>
              <a:buChar char="•"/>
            </a:pPr>
            <a:r>
              <a:rPr lang="en-CA" sz="2000" dirty="0">
                <a:solidFill>
                  <a:schemeClr val="bg1"/>
                </a:solidFill>
                <a:latin typeface="Montserrat" charset="0"/>
              </a:rPr>
              <a:t>This improves the computational efficiency while preserving the features.</a:t>
            </a:r>
          </a:p>
          <a:p>
            <a:pPr marL="342900" indent="-342900">
              <a:buFont typeface="Arial" panose="020B0604020202020204" pitchFamily="34" charset="0"/>
              <a:buChar char="•"/>
            </a:pPr>
            <a:r>
              <a:rPr lang="en-CA" sz="2000" dirty="0">
                <a:solidFill>
                  <a:schemeClr val="bg1"/>
                </a:solidFill>
                <a:latin typeface="Montserrat" charset="0"/>
              </a:rPr>
              <a:t>Pooling helps the model to generalize by avoiding overfitting. </a:t>
            </a:r>
          </a:p>
          <a:p>
            <a:pPr marL="342900" indent="-342900">
              <a:buFont typeface="Arial" panose="020B0604020202020204" pitchFamily="34" charset="0"/>
              <a:buChar char="•"/>
            </a:pPr>
            <a:r>
              <a:rPr lang="en-CA" sz="2000" dirty="0">
                <a:solidFill>
                  <a:schemeClr val="bg1"/>
                </a:solidFill>
                <a:latin typeface="Montserrat" charset="0"/>
              </a:rPr>
              <a:t>If one of the pixel is shifted, the pooled feature map will still be the same.</a:t>
            </a:r>
          </a:p>
          <a:p>
            <a:pPr marL="342900" indent="-342900">
              <a:buFont typeface="Arial" panose="020B0604020202020204" pitchFamily="34" charset="0"/>
              <a:buChar char="•"/>
            </a:pPr>
            <a:r>
              <a:rPr lang="en-CA" sz="2000" dirty="0">
                <a:solidFill>
                  <a:schemeClr val="bg1"/>
                </a:solidFill>
                <a:latin typeface="Montserrat" charset="0"/>
              </a:rPr>
              <a:t>Max pooling works by retaining the maximum feature response within a given sample size in a feature map.</a:t>
            </a:r>
          </a:p>
          <a:p>
            <a:pPr marL="342900" indent="-342900">
              <a:buFont typeface="Arial" panose="020B0604020202020204" pitchFamily="34" charset="0"/>
              <a:buChar char="•"/>
            </a:pPr>
            <a:r>
              <a:rPr lang="en-CA" sz="2000" dirty="0">
                <a:solidFill>
                  <a:schemeClr val="bg1"/>
                </a:solidFill>
                <a:latin typeface="Montserrat" charset="0"/>
              </a:rPr>
              <a:t>Live illustration : </a:t>
            </a:r>
            <a:r>
              <a:rPr lang="en-CA" sz="2000" dirty="0">
                <a:solidFill>
                  <a:schemeClr val="bg1"/>
                </a:solidFill>
                <a:latin typeface="Montserrat" charset="0"/>
                <a:hlinkClick r:id="rId4">
                  <a:extLst>
                    <a:ext uri="{A12FA001-AC4F-418D-AE19-62706E023703}">
                      <ahyp:hlinkClr xmlns:ahyp="http://schemas.microsoft.com/office/drawing/2018/hyperlinkcolor" xmlns="" val="tx"/>
                    </a:ext>
                  </a:extLst>
                </a:hlinkClick>
              </a:rPr>
              <a:t>http://scs.ryerson.ca/~aharley/vis/conv/flat.html</a:t>
            </a:r>
            <a:endParaRPr lang="en-CA" sz="2000" dirty="0">
              <a:solidFill>
                <a:schemeClr val="bg1"/>
              </a:solidFill>
              <a:latin typeface="Montserrat" charset="0"/>
            </a:endParaRPr>
          </a:p>
          <a:p>
            <a:pPr marL="342900" indent="-342900">
              <a:buFont typeface="Arial" panose="020B0604020202020204" pitchFamily="34" charset="0"/>
              <a:buChar char="•"/>
            </a:pPr>
            <a:endParaRPr lang="en-CA" sz="2000" dirty="0">
              <a:solidFill>
                <a:schemeClr val="bg1"/>
              </a:solidFill>
              <a:latin typeface="Montserrat" charset="0"/>
            </a:endParaRPr>
          </a:p>
          <a:p>
            <a:pPr marL="342900" indent="-342900">
              <a:buFont typeface="Arial" panose="020B0604020202020204" pitchFamily="34" charset="0"/>
              <a:buChar char="•"/>
            </a:pPr>
            <a:endParaRPr lang="en-CA" sz="2000" dirty="0">
              <a:solidFill>
                <a:schemeClr val="bg1"/>
              </a:solidFill>
              <a:latin typeface="Montserrat" charset="0"/>
            </a:endParaRPr>
          </a:p>
        </p:txBody>
      </p:sp>
      <p:graphicFrame>
        <p:nvGraphicFramePr>
          <p:cNvPr id="13" name="Table 12"/>
          <p:cNvGraphicFramePr>
            <a:graphicFrameLocks noGrp="1"/>
          </p:cNvGraphicFramePr>
          <p:nvPr/>
        </p:nvGraphicFramePr>
        <p:xfrm>
          <a:off x="1846710" y="3845244"/>
          <a:ext cx="2418452" cy="2237857"/>
        </p:xfrm>
        <a:graphic>
          <a:graphicData uri="http://schemas.openxmlformats.org/drawingml/2006/table">
            <a:tbl>
              <a:tblPr firstRow="1" bandRow="1"/>
              <a:tblGrid>
                <a:gridCol w="604613">
                  <a:extLst>
                    <a:ext uri="{9D8B030D-6E8A-4147-A177-3AD203B41FA5}">
                      <a16:colId xmlns:a16="http://schemas.microsoft.com/office/drawing/2014/main" xmlns="" val="20000"/>
                    </a:ext>
                  </a:extLst>
                </a:gridCol>
                <a:gridCol w="604613">
                  <a:extLst>
                    <a:ext uri="{9D8B030D-6E8A-4147-A177-3AD203B41FA5}">
                      <a16:colId xmlns:a16="http://schemas.microsoft.com/office/drawing/2014/main" xmlns="" val="20001"/>
                    </a:ext>
                  </a:extLst>
                </a:gridCol>
                <a:gridCol w="604613">
                  <a:extLst>
                    <a:ext uri="{9D8B030D-6E8A-4147-A177-3AD203B41FA5}">
                      <a16:colId xmlns:a16="http://schemas.microsoft.com/office/drawing/2014/main" xmlns="" val="20002"/>
                    </a:ext>
                  </a:extLst>
                </a:gridCol>
                <a:gridCol w="604613">
                  <a:extLst>
                    <a:ext uri="{9D8B030D-6E8A-4147-A177-3AD203B41FA5}">
                      <a16:colId xmlns:a16="http://schemas.microsoft.com/office/drawing/2014/main" xmlns="" val="20003"/>
                    </a:ext>
                  </a:extLst>
                </a:gridCol>
              </a:tblGrid>
              <a:tr h="55608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3</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4</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xmlns="" val="10000"/>
                  </a:ext>
                </a:extLst>
              </a:tr>
              <a:tr h="55608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3</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6</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2</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8</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xmlns="" val="10001"/>
                  </a:ext>
                </a:extLst>
              </a:tr>
              <a:tr h="56959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3</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9</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xmlns="" val="10002"/>
                  </a:ext>
                </a:extLst>
              </a:tr>
              <a:tr h="55608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3</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3</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4</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xmlns="" val="10003"/>
                  </a:ext>
                </a:extLst>
              </a:tr>
            </a:tbl>
          </a:graphicData>
        </a:graphic>
      </p:graphicFrame>
      <p:sp>
        <p:nvSpPr>
          <p:cNvPr id="14" name="Rectangle 13"/>
          <p:cNvSpPr/>
          <p:nvPr/>
        </p:nvSpPr>
        <p:spPr>
          <a:xfrm>
            <a:off x="1846710" y="3845244"/>
            <a:ext cx="1208989" cy="1137260"/>
          </a:xfrm>
          <a:prstGeom prst="rect">
            <a:avLst/>
          </a:prstGeom>
          <a:noFill/>
          <a:ln w="57150" cap="flat" cmpd="sng" algn="ctr">
            <a:solidFill>
              <a:srgbClr val="4472C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Rectangle 14"/>
          <p:cNvSpPr/>
          <p:nvPr/>
        </p:nvSpPr>
        <p:spPr>
          <a:xfrm>
            <a:off x="6098474" y="4506553"/>
            <a:ext cx="504497" cy="502920"/>
          </a:xfrm>
          <a:prstGeom prst="rect">
            <a:avLst/>
          </a:prstGeom>
          <a:solidFill>
            <a:srgbClr val="4472C4"/>
          </a:solidFill>
          <a:ln w="25400" cap="flat" cmpd="sng" algn="ctr">
            <a:solidFill>
              <a:srgbClr val="4472C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CA" sz="2400" b="1" i="0" u="none" strike="noStrike" kern="0" cap="none" spc="0" normalizeH="0" baseline="0" noProof="0" dirty="0">
                <a:ln>
                  <a:noFill/>
                </a:ln>
                <a:solidFill>
                  <a:srgbClr val="FFFFFF"/>
                </a:solidFill>
                <a:effectLst/>
                <a:uLnTx/>
                <a:uFillTx/>
                <a:latin typeface="Arial"/>
                <a:ea typeface="+mn-ea"/>
                <a:cs typeface="+mn-cs"/>
                <a:sym typeface="Arial"/>
              </a:rPr>
              <a:t>6</a:t>
            </a:r>
          </a:p>
        </p:txBody>
      </p:sp>
      <p:sp>
        <p:nvSpPr>
          <p:cNvPr id="16" name="Rectangle 15"/>
          <p:cNvSpPr/>
          <p:nvPr/>
        </p:nvSpPr>
        <p:spPr>
          <a:xfrm>
            <a:off x="6602971" y="4506553"/>
            <a:ext cx="504497" cy="502920"/>
          </a:xfrm>
          <a:prstGeom prst="rect">
            <a:avLst/>
          </a:prstGeom>
          <a:solidFill>
            <a:srgbClr val="4472C4"/>
          </a:solidFill>
          <a:ln w="25400" cap="flat" cmpd="sng" algn="ctr">
            <a:solidFill>
              <a:srgbClr val="4472C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CA" sz="2400" b="1" i="0" u="none" strike="noStrike" kern="0" cap="none" spc="0" normalizeH="0" baseline="0" noProof="0" dirty="0">
                <a:ln>
                  <a:noFill/>
                </a:ln>
                <a:solidFill>
                  <a:srgbClr val="FFFFFF"/>
                </a:solidFill>
                <a:effectLst/>
                <a:uLnTx/>
                <a:uFillTx/>
                <a:latin typeface="Arial"/>
                <a:ea typeface="+mn-ea"/>
                <a:cs typeface="+mn-cs"/>
                <a:sym typeface="Arial"/>
              </a:rPr>
              <a:t>8</a:t>
            </a:r>
          </a:p>
        </p:txBody>
      </p:sp>
      <p:sp>
        <p:nvSpPr>
          <p:cNvPr id="17" name="Rectangle 16"/>
          <p:cNvSpPr/>
          <p:nvPr/>
        </p:nvSpPr>
        <p:spPr>
          <a:xfrm>
            <a:off x="6098474" y="5016004"/>
            <a:ext cx="504497" cy="502920"/>
          </a:xfrm>
          <a:prstGeom prst="rect">
            <a:avLst/>
          </a:prstGeom>
          <a:solidFill>
            <a:srgbClr val="4472C4"/>
          </a:solidFill>
          <a:ln w="25400" cap="flat" cmpd="sng" algn="ctr">
            <a:solidFill>
              <a:srgbClr val="4472C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CA" sz="2400" b="1" i="0" u="none" strike="noStrike" kern="0" cap="none" spc="0" normalizeH="0" baseline="0" noProof="0" dirty="0">
                <a:ln>
                  <a:noFill/>
                </a:ln>
                <a:solidFill>
                  <a:srgbClr val="FFFFFF"/>
                </a:solidFill>
                <a:effectLst/>
                <a:uLnTx/>
                <a:uFillTx/>
                <a:latin typeface="Arial"/>
                <a:ea typeface="+mn-ea"/>
                <a:cs typeface="+mn-cs"/>
                <a:sym typeface="Arial"/>
              </a:rPr>
              <a:t>9</a:t>
            </a:r>
          </a:p>
        </p:txBody>
      </p:sp>
      <p:sp>
        <p:nvSpPr>
          <p:cNvPr id="18" name="Rectangle 17"/>
          <p:cNvSpPr/>
          <p:nvPr/>
        </p:nvSpPr>
        <p:spPr>
          <a:xfrm>
            <a:off x="6602971" y="5016004"/>
            <a:ext cx="504497" cy="502920"/>
          </a:xfrm>
          <a:prstGeom prst="rect">
            <a:avLst/>
          </a:prstGeom>
          <a:solidFill>
            <a:srgbClr val="4472C4"/>
          </a:solidFill>
          <a:ln w="25400" cap="flat" cmpd="sng" algn="ctr">
            <a:solidFill>
              <a:srgbClr val="4472C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CA" sz="2400" b="1" i="0" u="none" strike="noStrike" kern="0" cap="none" spc="0" normalizeH="0" baseline="0" noProof="0" dirty="0">
                <a:ln>
                  <a:noFill/>
                </a:ln>
                <a:solidFill>
                  <a:srgbClr val="FFFFFF"/>
                </a:solidFill>
                <a:effectLst/>
                <a:uLnTx/>
                <a:uFillTx/>
                <a:latin typeface="Arial"/>
                <a:ea typeface="+mn-ea"/>
                <a:cs typeface="+mn-cs"/>
                <a:sym typeface="Arial"/>
              </a:rPr>
              <a:t>4</a:t>
            </a:r>
          </a:p>
        </p:txBody>
      </p:sp>
      <p:sp>
        <p:nvSpPr>
          <p:cNvPr id="19" name="Right Arrow 18"/>
          <p:cNvSpPr/>
          <p:nvPr/>
        </p:nvSpPr>
        <p:spPr>
          <a:xfrm>
            <a:off x="4475195" y="4795718"/>
            <a:ext cx="1413246" cy="386634"/>
          </a:xfrm>
          <a:prstGeom prst="rightArrow">
            <a:avLst/>
          </a:prstGeom>
          <a:solidFill>
            <a:srgbClr val="4472C4"/>
          </a:solidFill>
          <a:ln w="25400" cap="flat" cmpd="sng" algn="ctr">
            <a:solidFill>
              <a:srgbClr val="4472C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0" name="TextBox 19"/>
          <p:cNvSpPr txBox="1"/>
          <p:nvPr/>
        </p:nvSpPr>
        <p:spPr>
          <a:xfrm>
            <a:off x="4265162" y="4442349"/>
            <a:ext cx="1826141" cy="369332"/>
          </a:xfrm>
          <a:prstGeom prst="rect">
            <a:avLst/>
          </a:prstGeom>
          <a:noFill/>
        </p:spPr>
        <p:txBody>
          <a:bodyPr wrap="none" rtlCol="0">
            <a:spAutoFit/>
          </a:bodyPr>
          <a:lstStyle>
            <a:defPPr marR="0" lvl="0" algn="l" rtl="0">
              <a:lnSpc>
                <a:spcPct val="100000"/>
              </a:lnSpc>
              <a:spcBef>
                <a:spcPts val="0"/>
              </a:spcBef>
              <a:spcAft>
                <a:spcPts val="0"/>
              </a:spcAft>
            </a:defPPr>
            <a:lvl1pPr>
              <a:defRPr b="1">
                <a:solidFill>
                  <a:srgbClr val="FF0000"/>
                </a:solidFill>
              </a:defRPr>
            </a:lvl1pPr>
          </a:lstStyle>
          <a:p>
            <a:pPr>
              <a:buClr>
                <a:srgbClr val="000000"/>
              </a:buClr>
              <a:buFont typeface="Arial"/>
              <a:buNone/>
            </a:pPr>
            <a:r>
              <a:rPr lang="en-CA" kern="0" dirty="0">
                <a:latin typeface="Arial"/>
                <a:cs typeface="Arial"/>
                <a:sym typeface="Arial"/>
              </a:rPr>
              <a:t>MAX POOLING</a:t>
            </a:r>
          </a:p>
        </p:txBody>
      </p:sp>
      <p:sp>
        <p:nvSpPr>
          <p:cNvPr id="21" name="TextBox 20"/>
          <p:cNvSpPr txBox="1"/>
          <p:nvPr/>
        </p:nvSpPr>
        <p:spPr>
          <a:xfrm>
            <a:off x="4475195" y="5145331"/>
            <a:ext cx="1422184" cy="646331"/>
          </a:xfrm>
          <a:prstGeom prst="rect">
            <a:avLst/>
          </a:prstGeom>
          <a:noFill/>
        </p:spPr>
        <p:txBody>
          <a:bodyPr wrap="none" rtlCol="0">
            <a:spAutoFit/>
          </a:bodyPr>
          <a:lstStyle>
            <a:defPPr marR="0" lvl="0" algn="l" rtl="0">
              <a:lnSpc>
                <a:spcPct val="100000"/>
              </a:lnSpc>
              <a:spcBef>
                <a:spcPts val="0"/>
              </a:spcBef>
              <a:spcAft>
                <a:spcPts val="0"/>
              </a:spcAft>
            </a:defPPr>
            <a:lvl1pPr>
              <a:defRPr b="1">
                <a:solidFill>
                  <a:srgbClr val="FF0000"/>
                </a:solidFill>
              </a:defRPr>
            </a:lvl1pPr>
          </a:lstStyle>
          <a:p>
            <a:pPr algn="ctr">
              <a:buClr>
                <a:srgbClr val="000000"/>
              </a:buClr>
              <a:buFont typeface="Arial"/>
              <a:buNone/>
            </a:pPr>
            <a:r>
              <a:rPr lang="en-CA" kern="0" dirty="0">
                <a:latin typeface="Arial"/>
                <a:cs typeface="Arial"/>
                <a:sym typeface="Arial"/>
              </a:rPr>
              <a:t>2x2 </a:t>
            </a:r>
          </a:p>
          <a:p>
            <a:pPr algn="ctr">
              <a:buClr>
                <a:srgbClr val="000000"/>
              </a:buClr>
              <a:buFont typeface="Arial"/>
              <a:buNone/>
            </a:pPr>
            <a:r>
              <a:rPr lang="en-CA" kern="0" dirty="0">
                <a:latin typeface="Arial"/>
                <a:cs typeface="Arial"/>
                <a:sym typeface="Arial"/>
              </a:rPr>
              <a:t>STRIDE = 2</a:t>
            </a:r>
          </a:p>
        </p:txBody>
      </p:sp>
      <p:sp>
        <p:nvSpPr>
          <p:cNvPr id="22" name="Rectangle 21"/>
          <p:cNvSpPr/>
          <p:nvPr/>
        </p:nvSpPr>
        <p:spPr>
          <a:xfrm>
            <a:off x="8906781" y="3939429"/>
            <a:ext cx="504497" cy="502920"/>
          </a:xfrm>
          <a:prstGeom prst="rect">
            <a:avLst/>
          </a:prstGeom>
          <a:solidFill>
            <a:srgbClr val="4472C4"/>
          </a:solidFill>
          <a:ln w="25400" cap="flat" cmpd="sng" algn="ctr">
            <a:solidFill>
              <a:srgbClr val="4472C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CA" sz="2400" b="1" i="0" u="none" strike="noStrike" kern="0" cap="none" spc="0" normalizeH="0" baseline="0" noProof="0" dirty="0">
                <a:ln>
                  <a:noFill/>
                </a:ln>
                <a:solidFill>
                  <a:srgbClr val="FFFFFF"/>
                </a:solidFill>
                <a:effectLst/>
                <a:uLnTx/>
                <a:uFillTx/>
                <a:latin typeface="Arial"/>
                <a:ea typeface="+mn-ea"/>
                <a:cs typeface="+mn-cs"/>
                <a:sym typeface="Arial"/>
              </a:rPr>
              <a:t>6</a:t>
            </a:r>
          </a:p>
        </p:txBody>
      </p:sp>
      <p:sp>
        <p:nvSpPr>
          <p:cNvPr id="23" name="Rectangle 22"/>
          <p:cNvSpPr/>
          <p:nvPr/>
        </p:nvSpPr>
        <p:spPr>
          <a:xfrm>
            <a:off x="8906781" y="4449599"/>
            <a:ext cx="504497" cy="502920"/>
          </a:xfrm>
          <a:prstGeom prst="rect">
            <a:avLst/>
          </a:prstGeom>
          <a:solidFill>
            <a:srgbClr val="4472C4"/>
          </a:solidFill>
          <a:ln w="25400" cap="flat" cmpd="sng" algn="ctr">
            <a:solidFill>
              <a:srgbClr val="4472C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CA" sz="2400" b="1" i="0" u="none" strike="noStrike" kern="0" cap="none" spc="0" normalizeH="0" baseline="0" noProof="0" dirty="0">
                <a:ln>
                  <a:noFill/>
                </a:ln>
                <a:solidFill>
                  <a:srgbClr val="FFFFFF"/>
                </a:solidFill>
                <a:effectLst/>
                <a:uLnTx/>
                <a:uFillTx/>
                <a:latin typeface="Arial"/>
                <a:ea typeface="+mn-ea"/>
                <a:cs typeface="+mn-cs"/>
                <a:sym typeface="Arial"/>
              </a:rPr>
              <a:t>8</a:t>
            </a:r>
          </a:p>
        </p:txBody>
      </p:sp>
      <p:sp>
        <p:nvSpPr>
          <p:cNvPr id="24" name="Rectangle 23"/>
          <p:cNvSpPr/>
          <p:nvPr/>
        </p:nvSpPr>
        <p:spPr>
          <a:xfrm>
            <a:off x="8906780" y="4971900"/>
            <a:ext cx="504497" cy="502920"/>
          </a:xfrm>
          <a:prstGeom prst="rect">
            <a:avLst/>
          </a:prstGeom>
          <a:solidFill>
            <a:srgbClr val="4472C4"/>
          </a:solidFill>
          <a:ln w="25400" cap="flat" cmpd="sng" algn="ctr">
            <a:solidFill>
              <a:srgbClr val="4472C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CA" sz="2400" b="1" i="0" u="none" strike="noStrike" kern="0" cap="none" spc="0" normalizeH="0" baseline="0" noProof="0" dirty="0">
                <a:ln>
                  <a:noFill/>
                </a:ln>
                <a:solidFill>
                  <a:srgbClr val="FFFFFF"/>
                </a:solidFill>
                <a:effectLst/>
                <a:uLnTx/>
                <a:uFillTx/>
                <a:latin typeface="Arial"/>
                <a:ea typeface="+mn-ea"/>
                <a:cs typeface="+mn-cs"/>
                <a:sym typeface="Arial"/>
              </a:rPr>
              <a:t>9</a:t>
            </a:r>
          </a:p>
        </p:txBody>
      </p:sp>
      <p:sp>
        <p:nvSpPr>
          <p:cNvPr id="25" name="Rectangle 24"/>
          <p:cNvSpPr/>
          <p:nvPr/>
        </p:nvSpPr>
        <p:spPr>
          <a:xfrm>
            <a:off x="8906780" y="5469617"/>
            <a:ext cx="504497" cy="502920"/>
          </a:xfrm>
          <a:prstGeom prst="rect">
            <a:avLst/>
          </a:prstGeom>
          <a:solidFill>
            <a:srgbClr val="4472C4"/>
          </a:solidFill>
          <a:ln w="25400" cap="flat" cmpd="sng" algn="ctr">
            <a:solidFill>
              <a:srgbClr val="4472C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CA" sz="2400" b="1" i="0" u="none" strike="noStrike" kern="0" cap="none" spc="0" normalizeH="0" baseline="0" noProof="0" dirty="0">
                <a:ln>
                  <a:noFill/>
                </a:ln>
                <a:solidFill>
                  <a:srgbClr val="FFFFFF"/>
                </a:solidFill>
                <a:effectLst/>
                <a:uLnTx/>
                <a:uFillTx/>
                <a:latin typeface="Arial"/>
                <a:ea typeface="+mn-ea"/>
                <a:cs typeface="+mn-cs"/>
                <a:sym typeface="Arial"/>
              </a:rPr>
              <a:t>4</a:t>
            </a:r>
          </a:p>
        </p:txBody>
      </p:sp>
      <p:sp>
        <p:nvSpPr>
          <p:cNvPr id="26" name="Right Arrow 25"/>
          <p:cNvSpPr/>
          <p:nvPr/>
        </p:nvSpPr>
        <p:spPr>
          <a:xfrm>
            <a:off x="7230085" y="4809716"/>
            <a:ext cx="1413246" cy="386634"/>
          </a:xfrm>
          <a:prstGeom prst="rightArrow">
            <a:avLst/>
          </a:prstGeom>
          <a:solidFill>
            <a:srgbClr val="4472C4"/>
          </a:solidFill>
          <a:ln w="25400" cap="flat" cmpd="sng" algn="ctr">
            <a:solidFill>
              <a:srgbClr val="4472C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 name="TextBox 26"/>
          <p:cNvSpPr txBox="1"/>
          <p:nvPr/>
        </p:nvSpPr>
        <p:spPr>
          <a:xfrm>
            <a:off x="7196056" y="4446807"/>
            <a:ext cx="1710725" cy="369332"/>
          </a:xfrm>
          <a:prstGeom prst="rect">
            <a:avLst/>
          </a:prstGeom>
          <a:noFill/>
        </p:spPr>
        <p:txBody>
          <a:bodyPr wrap="none" rtlCol="0">
            <a:spAutoFit/>
          </a:bodyPr>
          <a:lstStyle>
            <a:defPPr marR="0" lvl="0" algn="l" rtl="0">
              <a:lnSpc>
                <a:spcPct val="100000"/>
              </a:lnSpc>
              <a:spcBef>
                <a:spcPts val="0"/>
              </a:spcBef>
              <a:spcAft>
                <a:spcPts val="0"/>
              </a:spcAft>
            </a:defPPr>
            <a:lvl1pPr>
              <a:defRPr b="1">
                <a:solidFill>
                  <a:srgbClr val="FF0000"/>
                </a:solidFill>
              </a:defRPr>
            </a:lvl1pPr>
          </a:lstStyle>
          <a:p>
            <a:pPr>
              <a:buClr>
                <a:srgbClr val="000000"/>
              </a:buClr>
              <a:buFont typeface="Arial"/>
              <a:buNone/>
            </a:pPr>
            <a:r>
              <a:rPr lang="en-CA" kern="0" dirty="0">
                <a:latin typeface="Arial"/>
                <a:cs typeface="Arial"/>
                <a:sym typeface="Arial"/>
              </a:rPr>
              <a:t>FLATTENING</a:t>
            </a:r>
          </a:p>
        </p:txBody>
      </p:sp>
      <p:pic>
        <p:nvPicPr>
          <p:cNvPr id="28" name="Picture 2" descr="File:Artificial neural network.svg"/>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79344" y="4032193"/>
            <a:ext cx="2073388" cy="1851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31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1" presetClass="entr" presetSubtype="1" fill="hold" grpId="1"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heel(1)">
                                      <p:cBhvr>
                                        <p:cTn id="19" dur="2000"/>
                                        <p:tgtEl>
                                          <p:spTgt spid="1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3.33333E-6 -3.7037E-6 L 0.10091 -3.7037E-6 " pathEditMode="relative" rAng="0" ptsTypes="AA">
                                      <p:cBhvr>
                                        <p:cTn id="27" dur="2000" fill="hold"/>
                                        <p:tgtEl>
                                          <p:spTgt spid="14"/>
                                        </p:tgtEl>
                                        <p:attrNameLst>
                                          <p:attrName>ppt_x</p:attrName>
                                          <p:attrName>ppt_y</p:attrName>
                                        </p:attrNameLst>
                                      </p:cBhvr>
                                      <p:rCtr x="5039" y="0"/>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Effect transition="in" filter="fade">
                                      <p:cBhvr>
                                        <p:cTn id="31" dur="500"/>
                                        <p:tgtEl>
                                          <p:spTgt spid="16">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2" nodeType="clickEffect">
                                  <p:stCondLst>
                                    <p:cond delay="0"/>
                                  </p:stCondLst>
                                  <p:childTnLst>
                                    <p:animMotion origin="layout" path="M 0.10091 -3.7037E-6 L 0.00078 0.16135 " pathEditMode="relative" rAng="0" ptsTypes="AA">
                                      <p:cBhvr>
                                        <p:cTn id="35" dur="2000" fill="hold"/>
                                        <p:tgtEl>
                                          <p:spTgt spid="14"/>
                                        </p:tgtEl>
                                        <p:attrNameLst>
                                          <p:attrName>ppt_x</p:attrName>
                                          <p:attrName>ppt_y</p:attrName>
                                        </p:attrNameLst>
                                      </p:cBhvr>
                                      <p:rCtr x="-5013" y="8056"/>
                                    </p:animMotion>
                                  </p:childTnLst>
                                </p:cTn>
                              </p:par>
                            </p:childTnLst>
                          </p:cTn>
                        </p:par>
                        <p:par>
                          <p:cTn id="36" fill="hold">
                            <p:stCondLst>
                              <p:cond delay="2000"/>
                            </p:stCondLst>
                            <p:childTnLst>
                              <p:par>
                                <p:cTn id="37" presetID="10" presetClass="entr" presetSubtype="0" fill="hold" nodeType="afterEffect">
                                  <p:stCondLst>
                                    <p:cond delay="0"/>
                                  </p:stCondLst>
                                  <p:iterate type="lt">
                                    <p:tmPct val="0"/>
                                  </p:iterate>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3" nodeType="clickEffect">
                                  <p:stCondLst>
                                    <p:cond delay="0"/>
                                  </p:stCondLst>
                                  <p:childTnLst>
                                    <p:animMotion origin="layout" path="M 0.00078 0.16135 L 0.10065 0.16135 " pathEditMode="relative" rAng="0" ptsTypes="AA">
                                      <p:cBhvr>
                                        <p:cTn id="43" dur="2000" fill="hold"/>
                                        <p:tgtEl>
                                          <p:spTgt spid="14"/>
                                        </p:tgtEl>
                                        <p:attrNameLst>
                                          <p:attrName>ppt_x</p:attrName>
                                          <p:attrName>ppt_y</p:attrName>
                                        </p:attrNameLst>
                                      </p:cBhvr>
                                      <p:rCtr x="4987" y="0"/>
                                    </p:animMotion>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fade">
                                      <p:cBhvr>
                                        <p:cTn id="47" dur="500"/>
                                        <p:tgtEl>
                                          <p:spTgt spid="18">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additive="base">
                                        <p:cTn id="52" dur="500" fill="hold"/>
                                        <p:tgtEl>
                                          <p:spTgt spid="27"/>
                                        </p:tgtEl>
                                        <p:attrNameLst>
                                          <p:attrName>ppt_x</p:attrName>
                                        </p:attrNameLst>
                                      </p:cBhvr>
                                      <p:tavLst>
                                        <p:tav tm="0">
                                          <p:val>
                                            <p:strVal val="#ppt_x"/>
                                          </p:val>
                                        </p:tav>
                                        <p:tav tm="100000">
                                          <p:val>
                                            <p:strVal val="#ppt_x"/>
                                          </p:val>
                                        </p:tav>
                                      </p:tavLst>
                                    </p:anim>
                                    <p:anim calcmode="lin" valueType="num">
                                      <p:cBhvr additive="base">
                                        <p:cTn id="53" dur="500" fill="hold"/>
                                        <p:tgtEl>
                                          <p:spTgt spid="27"/>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fill="hold"/>
                                        <p:tgtEl>
                                          <p:spTgt spid="26"/>
                                        </p:tgtEl>
                                        <p:attrNameLst>
                                          <p:attrName>ppt_x</p:attrName>
                                        </p:attrNameLst>
                                      </p:cBhvr>
                                      <p:tavLst>
                                        <p:tav tm="0">
                                          <p:val>
                                            <p:strVal val="#ppt_x"/>
                                          </p:val>
                                        </p:tav>
                                        <p:tav tm="100000">
                                          <p:val>
                                            <p:strVal val="#ppt_x"/>
                                          </p:val>
                                        </p:tav>
                                      </p:tavLst>
                                    </p:anim>
                                    <p:anim calcmode="lin" valueType="num">
                                      <p:cBhvr additive="base">
                                        <p:cTn id="57" dur="500" fill="hold"/>
                                        <p:tgtEl>
                                          <p:spTgt spid="26"/>
                                        </p:tgtEl>
                                        <p:attrNameLst>
                                          <p:attrName>ppt_y</p:attrName>
                                        </p:attrNameLst>
                                      </p:cBhvr>
                                      <p:tavLst>
                                        <p:tav tm="0">
                                          <p:val>
                                            <p:strVal val="1+#ppt_h/2"/>
                                          </p:val>
                                        </p:tav>
                                        <p:tav tm="100000">
                                          <p:val>
                                            <p:strVal val="#ppt_y"/>
                                          </p:val>
                                        </p:tav>
                                      </p:tavLst>
                                    </p:anim>
                                  </p:childTnLst>
                                </p:cTn>
                              </p:par>
                              <p:par>
                                <p:cTn id="58" presetID="10" presetClass="entr" presetSubtype="0"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28"/>
                                        </p:tgtEl>
                                        <p:attrNameLst>
                                          <p:attrName>style.visibility</p:attrName>
                                        </p:attrNameLst>
                                      </p:cBhvr>
                                      <p:to>
                                        <p:strVal val="visible"/>
                                      </p:to>
                                    </p:set>
                                    <p:anim calcmode="lin" valueType="num">
                                      <p:cBhvr additive="base">
                                        <p:cTn id="74" dur="500" fill="hold"/>
                                        <p:tgtEl>
                                          <p:spTgt spid="28"/>
                                        </p:tgtEl>
                                        <p:attrNameLst>
                                          <p:attrName>ppt_x</p:attrName>
                                        </p:attrNameLst>
                                      </p:cBhvr>
                                      <p:tavLst>
                                        <p:tav tm="0">
                                          <p:val>
                                            <p:strVal val="#ppt_x"/>
                                          </p:val>
                                        </p:tav>
                                        <p:tav tm="100000">
                                          <p:val>
                                            <p:strVal val="#ppt_x"/>
                                          </p:val>
                                        </p:tav>
                                      </p:tavLst>
                                    </p:anim>
                                    <p:anim calcmode="lin" valueType="num">
                                      <p:cBhvr additive="base">
                                        <p:cTn id="7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4" grpId="3" animBg="1"/>
      <p:bldP spid="19" grpId="0" animBg="1"/>
      <p:bldP spid="20" grpId="0"/>
      <p:bldP spid="21" grpId="0"/>
      <p:bldP spid="22" grpId="0" animBg="1"/>
      <p:bldP spid="23" grpId="0" animBg="1"/>
      <p:bldP spid="24" grpId="0" animBg="1"/>
      <p:bldP spid="25" grpId="0" animBg="1"/>
      <p:bldP spid="26" grpId="0" animBg="1"/>
      <p:bldP spid="2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C0DCEAB4-4184-47A8-95DC-9CCDE5DE745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6" name="Прямоугольник 11">
            <a:extLst>
              <a:ext uri="{FF2B5EF4-FFF2-40B4-BE49-F238E27FC236}">
                <a16:creationId xmlns:a16="http://schemas.microsoft.com/office/drawing/2014/main" xmlns=""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t/>
            </a: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xmlns="" id="{0041A389-5846-4DA9-AD15-B3B7581E108B}"/>
              </a:ext>
            </a:extLst>
          </p:cNvPr>
          <p:cNvSpPr txBox="1">
            <a:spLocks/>
          </p:cNvSpPr>
          <p:nvPr/>
        </p:nvSpPr>
        <p:spPr>
          <a:xfrm>
            <a:off x="152400" y="108031"/>
            <a:ext cx="6320902" cy="830997"/>
          </a:xfrm>
          <a:prstGeom prst="rect">
            <a:avLst/>
          </a:prstGeom>
        </p:spPr>
        <p:txBody>
          <a:bodyPr wrap="square">
            <a:spAutoFit/>
          </a:bodyPr>
          <a:lstStyle>
            <a:defPPr>
              <a:defRPr lang="en-US"/>
            </a:defPPr>
            <a:lvl1pPr marL="285750" marR="0" lvl="0" indent="-285750" fontAlgn="auto">
              <a:lnSpc>
                <a:spcPct val="100000"/>
              </a:lnSpc>
              <a:spcBef>
                <a:spcPts val="0"/>
              </a:spcBef>
              <a:spcAft>
                <a:spcPts val="0"/>
              </a:spcAft>
              <a:buClrTx/>
              <a:buSzTx/>
              <a:buFont typeface="Arial" panose="020B0604020202020204" pitchFamily="34" charset="0"/>
              <a:buChar char="•"/>
              <a:tabLst/>
              <a:defRPr kumimoji="0" sz="2400" b="1" i="0" u="none" strike="noStrike" cap="none" spc="0" normalizeH="0" baseline="0">
                <a:ln>
                  <a:noFill/>
                </a:ln>
                <a:solidFill>
                  <a:prstClr val="black"/>
                </a:solidFill>
                <a:effectLst/>
                <a:uLnTx/>
                <a:uFillTx/>
                <a:latin typeface="Montserrat" charset="0"/>
                <a:ea typeface="Montserrat" charset="0"/>
                <a:cs typeface="Montserrat" charset="0"/>
              </a:defRPr>
            </a:lvl1pPr>
          </a:lstStyle>
          <a:p>
            <a:pPr marL="0" indent="0">
              <a:buNone/>
            </a:pPr>
            <a:r>
              <a:rPr lang="en-CA" dirty="0">
                <a:solidFill>
                  <a:schemeClr val="bg1"/>
                </a:solidFill>
              </a:rPr>
              <a:t>READING TIME &amp; QUIZ: CONVOLUTIONAL NEURAL NETWORKS</a:t>
            </a:r>
          </a:p>
        </p:txBody>
      </p:sp>
      <p:sp>
        <p:nvSpPr>
          <p:cNvPr id="3" name="Rectangle 2">
            <a:extLst>
              <a:ext uri="{FF2B5EF4-FFF2-40B4-BE49-F238E27FC236}">
                <a16:creationId xmlns:a16="http://schemas.microsoft.com/office/drawing/2014/main" xmlns="" id="{BB67D839-FCA5-4A54-9EB8-907DE6F96ED4}"/>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2398613C-30C6-48E1-8382-149F60856DA2}"/>
              </a:ext>
            </a:extLst>
          </p:cNvPr>
          <p:cNvSpPr/>
          <p:nvPr/>
        </p:nvSpPr>
        <p:spPr>
          <a:xfrm>
            <a:off x="448431" y="1241645"/>
            <a:ext cx="8305800" cy="923330"/>
          </a:xfrm>
          <a:prstGeom prst="rect">
            <a:avLst/>
          </a:prstGeom>
        </p:spPr>
        <p:txBody>
          <a:bodyPr wrap="square">
            <a:spAutoFit/>
          </a:bodyPr>
          <a:lstStyle/>
          <a:p>
            <a:pPr marL="285750" indent="-285750">
              <a:buFont typeface="Arial" panose="020B0604020202020204" pitchFamily="34" charset="0"/>
              <a:buChar char="•"/>
            </a:pPr>
            <a:r>
              <a:rPr lang="en-CA" dirty="0">
                <a:solidFill>
                  <a:schemeClr val="bg1"/>
                </a:solidFill>
                <a:latin typeface="Arial" panose="020B0604020202020204" pitchFamily="34" charset="0"/>
              </a:rPr>
              <a:t>Link to Article: </a:t>
            </a:r>
            <a:r>
              <a:rPr lang="en-CA" dirty="0">
                <a:solidFill>
                  <a:schemeClr val="bg1"/>
                </a:solidFill>
                <a:latin typeface="Arial" panose="020B0604020202020204" pitchFamily="34" charset="0"/>
                <a:hlinkClick r:id="rId4"/>
              </a:rPr>
              <a:t>https://www.ncbi.nlm.nih.gov/pmc/articles/PMC7325854/</a:t>
            </a:r>
            <a:endParaRPr lang="en-US" i="1" dirty="0">
              <a:solidFill>
                <a:schemeClr val="bg1"/>
              </a:solidFill>
              <a:latin typeface="Arial" panose="020B0604020202020204" pitchFamily="34" charset="0"/>
            </a:endParaRPr>
          </a:p>
          <a:p>
            <a:pPr marL="285750" indent="-285750">
              <a:buFont typeface="Arial" panose="020B0604020202020204" pitchFamily="34" charset="0"/>
              <a:buChar char="•"/>
            </a:pPr>
            <a:r>
              <a:rPr lang="en-US" i="1" dirty="0">
                <a:solidFill>
                  <a:schemeClr val="bg1"/>
                </a:solidFill>
                <a:latin typeface="Arial" panose="020B0604020202020204" pitchFamily="34" charset="0"/>
              </a:rPr>
              <a:t>Read section 2.3.2 entitled “Deep Learning and Medical Image Recognition” and answer the following quiz</a:t>
            </a:r>
            <a:endParaRPr lang="en-CA" dirty="0">
              <a:solidFill>
                <a:schemeClr val="bg1"/>
              </a:solidFill>
              <a:latin typeface="Arial" panose="020B0604020202020204" pitchFamily="34" charset="0"/>
            </a:endParaRPr>
          </a:p>
        </p:txBody>
      </p:sp>
      <p:pic>
        <p:nvPicPr>
          <p:cNvPr id="2050" name="Picture 2">
            <a:extLst>
              <a:ext uri="{FF2B5EF4-FFF2-40B4-BE49-F238E27FC236}">
                <a16:creationId xmlns:a16="http://schemas.microsoft.com/office/drawing/2014/main" xmlns="" id="{4561D459-735A-435C-94EC-DAEA9740AB0E}"/>
              </a:ext>
            </a:extLst>
          </p:cNvPr>
          <p:cNvPicPr>
            <a:picLocks noChangeAspect="1" noChangeArrowheads="1"/>
          </p:cNvPicPr>
          <p:nvPr/>
        </p:nvPicPr>
        <p:blipFill>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729686" y="1147727"/>
            <a:ext cx="1439234" cy="14392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79E9656C-9F05-4D87-A26D-556F27B1C5F7}"/>
              </a:ext>
            </a:extLst>
          </p:cNvPr>
          <p:cNvPicPr>
            <a:picLocks noChangeAspect="1"/>
          </p:cNvPicPr>
          <p:nvPr/>
        </p:nvPicPr>
        <p:blipFill>
          <a:blip r:embed="rId6"/>
          <a:stretch>
            <a:fillRect/>
          </a:stretch>
        </p:blipFill>
        <p:spPr>
          <a:xfrm>
            <a:off x="437438" y="2392756"/>
            <a:ext cx="8845714" cy="3453804"/>
          </a:xfrm>
          <a:prstGeom prst="rect">
            <a:avLst/>
          </a:prstGeom>
          <a:ln w="57150">
            <a:solidFill>
              <a:srgbClr val="FF0000"/>
            </a:solidFill>
          </a:ln>
        </p:spPr>
      </p:pic>
      <p:sp>
        <p:nvSpPr>
          <p:cNvPr id="5" name="Oval 4">
            <a:extLst>
              <a:ext uri="{FF2B5EF4-FFF2-40B4-BE49-F238E27FC236}">
                <a16:creationId xmlns:a16="http://schemas.microsoft.com/office/drawing/2014/main" xmlns="" id="{4F36ED07-2018-4543-A333-D8799FF95B30}"/>
              </a:ext>
            </a:extLst>
          </p:cNvPr>
          <p:cNvSpPr/>
          <p:nvPr/>
        </p:nvSpPr>
        <p:spPr>
          <a:xfrm>
            <a:off x="9795338" y="1215563"/>
            <a:ext cx="1295400" cy="129539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8" name="TextBox 7">
            <a:extLst>
              <a:ext uri="{FF2B5EF4-FFF2-40B4-BE49-F238E27FC236}">
                <a16:creationId xmlns:a16="http://schemas.microsoft.com/office/drawing/2014/main" xmlns="" id="{66861BC7-C9F5-431B-8414-D092BCB610EB}"/>
              </a:ext>
            </a:extLst>
          </p:cNvPr>
          <p:cNvSpPr txBox="1"/>
          <p:nvPr/>
        </p:nvSpPr>
        <p:spPr>
          <a:xfrm>
            <a:off x="11148590" y="1627870"/>
            <a:ext cx="995785" cy="369332"/>
          </a:xfrm>
          <a:prstGeom prst="rect">
            <a:avLst/>
          </a:prstGeom>
          <a:noFill/>
        </p:spPr>
        <p:txBody>
          <a:bodyPr wrap="none" rtlCol="0">
            <a:spAutoFit/>
          </a:bodyPr>
          <a:lstStyle/>
          <a:p>
            <a:r>
              <a:rPr lang="en-CA" b="1" dirty="0">
                <a:solidFill>
                  <a:schemeClr val="bg1"/>
                </a:solidFill>
              </a:rPr>
              <a:t>20 MINS</a:t>
            </a:r>
            <a:endParaRPr lang="en-US" b="1" dirty="0">
              <a:solidFill>
                <a:schemeClr val="bg1"/>
              </a:solidFill>
            </a:endParaRPr>
          </a:p>
        </p:txBody>
      </p:sp>
      <p:sp>
        <p:nvSpPr>
          <p:cNvPr id="15" name="Oval 14">
            <a:extLst>
              <a:ext uri="{FF2B5EF4-FFF2-40B4-BE49-F238E27FC236}">
                <a16:creationId xmlns:a16="http://schemas.microsoft.com/office/drawing/2014/main" xmlns="" id="{296F9B17-217E-49E0-897F-8150C9C4B897}"/>
              </a:ext>
            </a:extLst>
          </p:cNvPr>
          <p:cNvSpPr/>
          <p:nvPr/>
        </p:nvSpPr>
        <p:spPr>
          <a:xfrm>
            <a:off x="9818640" y="2666798"/>
            <a:ext cx="1295400" cy="1295399"/>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pic>
        <p:nvPicPr>
          <p:cNvPr id="12" name="Picture 11" descr="Logo&#10;&#10;Description automatically generated">
            <a:extLst>
              <a:ext uri="{FF2B5EF4-FFF2-40B4-BE49-F238E27FC236}">
                <a16:creationId xmlns:a16="http://schemas.microsoft.com/office/drawing/2014/main" xmlns="" id="{F58519E3-9365-4066-A63D-5458E51B7AC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8186" y="2781098"/>
            <a:ext cx="1242552" cy="878200"/>
          </a:xfrm>
          <a:prstGeom prst="rect">
            <a:avLst/>
          </a:prstGeom>
        </p:spPr>
      </p:pic>
      <p:sp>
        <p:nvSpPr>
          <p:cNvPr id="18" name="TextBox 17">
            <a:extLst>
              <a:ext uri="{FF2B5EF4-FFF2-40B4-BE49-F238E27FC236}">
                <a16:creationId xmlns:a16="http://schemas.microsoft.com/office/drawing/2014/main" xmlns="" id="{D37C60F6-3A89-4424-BAB2-8F7D8D9C7C5F}"/>
              </a:ext>
            </a:extLst>
          </p:cNvPr>
          <p:cNvSpPr txBox="1"/>
          <p:nvPr/>
        </p:nvSpPr>
        <p:spPr>
          <a:xfrm>
            <a:off x="11155127" y="3035532"/>
            <a:ext cx="995785" cy="369332"/>
          </a:xfrm>
          <a:prstGeom prst="rect">
            <a:avLst/>
          </a:prstGeom>
          <a:noFill/>
        </p:spPr>
        <p:txBody>
          <a:bodyPr wrap="none" rtlCol="0">
            <a:spAutoFit/>
          </a:bodyPr>
          <a:lstStyle/>
          <a:p>
            <a:r>
              <a:rPr lang="en-CA" b="1" dirty="0">
                <a:solidFill>
                  <a:schemeClr val="bg1"/>
                </a:solidFill>
              </a:rPr>
              <a:t>10 MINS</a:t>
            </a:r>
            <a:endParaRPr lang="en-US" b="1" dirty="0">
              <a:solidFill>
                <a:schemeClr val="bg1"/>
              </a:solidFill>
            </a:endParaRPr>
          </a:p>
        </p:txBody>
      </p:sp>
    </p:spTree>
    <p:extLst>
      <p:ext uri="{BB962C8B-B14F-4D97-AF65-F5344CB8AC3E}">
        <p14:creationId xmlns:p14="http://schemas.microsoft.com/office/powerpoint/2010/main" val="1127801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C0DCEAB4-4184-47A8-95DC-9CCDE5DE745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6" name="Прямоугольник 11">
            <a:extLst>
              <a:ext uri="{FF2B5EF4-FFF2-40B4-BE49-F238E27FC236}">
                <a16:creationId xmlns:a16="http://schemas.microsoft.com/office/drawing/2014/main" xmlns=""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t/>
            </a: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xmlns="" id="{0041A389-5846-4DA9-AD15-B3B7581E108B}"/>
              </a:ext>
            </a:extLst>
          </p:cNvPr>
          <p:cNvSpPr txBox="1">
            <a:spLocks/>
          </p:cNvSpPr>
          <p:nvPr/>
        </p:nvSpPr>
        <p:spPr>
          <a:xfrm>
            <a:off x="152400" y="108031"/>
            <a:ext cx="6320902" cy="830997"/>
          </a:xfrm>
          <a:prstGeom prst="rect">
            <a:avLst/>
          </a:prstGeom>
        </p:spPr>
        <p:txBody>
          <a:bodyPr wrap="square">
            <a:spAutoFit/>
          </a:bodyPr>
          <a:lstStyle>
            <a:defPPr>
              <a:defRPr lang="en-US"/>
            </a:defPPr>
            <a:lvl1pPr marL="285750" marR="0" lvl="0" indent="-285750" fontAlgn="auto">
              <a:lnSpc>
                <a:spcPct val="100000"/>
              </a:lnSpc>
              <a:spcBef>
                <a:spcPts val="0"/>
              </a:spcBef>
              <a:spcAft>
                <a:spcPts val="0"/>
              </a:spcAft>
              <a:buClrTx/>
              <a:buSzTx/>
              <a:buFont typeface="Arial" panose="020B0604020202020204" pitchFamily="34" charset="0"/>
              <a:buChar char="•"/>
              <a:tabLst/>
              <a:defRPr kumimoji="0" sz="2400" b="1" i="0" u="none" strike="noStrike" cap="none" spc="0" normalizeH="0" baseline="0">
                <a:ln>
                  <a:noFill/>
                </a:ln>
                <a:solidFill>
                  <a:prstClr val="black"/>
                </a:solidFill>
                <a:effectLst/>
                <a:uLnTx/>
                <a:uFillTx/>
                <a:latin typeface="Montserrat" charset="0"/>
                <a:ea typeface="Montserrat" charset="0"/>
                <a:cs typeface="Montserrat" charset="0"/>
              </a:defRPr>
            </a:lvl1pPr>
          </a:lstStyle>
          <a:p>
            <a:pPr marL="0" indent="0">
              <a:buNone/>
            </a:pPr>
            <a:r>
              <a:rPr lang="en-CA" dirty="0">
                <a:solidFill>
                  <a:schemeClr val="bg1"/>
                </a:solidFill>
              </a:rPr>
              <a:t>READING TIME &amp; QUIZ: THE RISE OF AI IN HEALTHCARE APPLICATIONS</a:t>
            </a:r>
          </a:p>
        </p:txBody>
      </p:sp>
      <p:sp>
        <p:nvSpPr>
          <p:cNvPr id="3" name="Rectangle 2">
            <a:extLst>
              <a:ext uri="{FF2B5EF4-FFF2-40B4-BE49-F238E27FC236}">
                <a16:creationId xmlns:a16="http://schemas.microsoft.com/office/drawing/2014/main" xmlns="" id="{BB67D839-FCA5-4A54-9EB8-907DE6F96ED4}"/>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2398613C-30C6-48E1-8382-149F60856DA2}"/>
              </a:ext>
            </a:extLst>
          </p:cNvPr>
          <p:cNvSpPr/>
          <p:nvPr/>
        </p:nvSpPr>
        <p:spPr>
          <a:xfrm>
            <a:off x="990600" y="4908148"/>
            <a:ext cx="8305800" cy="646331"/>
          </a:xfrm>
          <a:prstGeom prst="rect">
            <a:avLst/>
          </a:prstGeom>
        </p:spPr>
        <p:txBody>
          <a:bodyPr wrap="square">
            <a:spAutoFit/>
          </a:bodyPr>
          <a:lstStyle/>
          <a:p>
            <a:r>
              <a:rPr lang="en-CA" dirty="0">
                <a:solidFill>
                  <a:schemeClr val="bg1"/>
                </a:solidFill>
                <a:latin typeface="Arial" panose="020B0604020202020204" pitchFamily="34" charset="0"/>
              </a:rPr>
              <a:t>Link to Article: </a:t>
            </a:r>
            <a:r>
              <a:rPr lang="en-CA" dirty="0">
                <a:solidFill>
                  <a:schemeClr val="bg1"/>
                </a:solidFill>
                <a:latin typeface="Arial" panose="020B0604020202020204" pitchFamily="34" charset="0"/>
                <a:hlinkClick r:id="rId4"/>
              </a:rPr>
              <a:t>https://www.ncbi.nlm.nih.gov/pmc/articles/PMC7325854/</a:t>
            </a:r>
            <a:endParaRPr lang="en-CA" dirty="0">
              <a:solidFill>
                <a:schemeClr val="bg1"/>
              </a:solidFill>
              <a:latin typeface="Arial" panose="020B0604020202020204" pitchFamily="34" charset="0"/>
            </a:endParaRPr>
          </a:p>
          <a:p>
            <a:endParaRPr lang="en-US" i="1" dirty="0">
              <a:solidFill>
                <a:schemeClr val="bg1"/>
              </a:solidFill>
              <a:latin typeface="Arial" panose="020B0604020202020204" pitchFamily="34" charset="0"/>
            </a:endParaRPr>
          </a:p>
        </p:txBody>
      </p:sp>
      <p:pic>
        <p:nvPicPr>
          <p:cNvPr id="2050" name="Picture 2">
            <a:extLst>
              <a:ext uri="{FF2B5EF4-FFF2-40B4-BE49-F238E27FC236}">
                <a16:creationId xmlns:a16="http://schemas.microsoft.com/office/drawing/2014/main" xmlns="" id="{4561D459-735A-435C-94EC-DAEA9740AB0E}"/>
              </a:ext>
            </a:extLst>
          </p:cNvPr>
          <p:cNvPicPr>
            <a:picLocks noChangeAspect="1" noChangeArrowheads="1"/>
          </p:cNvPicPr>
          <p:nvPr/>
        </p:nvPicPr>
        <p:blipFill>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729686" y="1147727"/>
            <a:ext cx="1439234" cy="14392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79E9656C-9F05-4D87-A26D-556F27B1C5F7}"/>
              </a:ext>
            </a:extLst>
          </p:cNvPr>
          <p:cNvPicPr>
            <a:picLocks noChangeAspect="1"/>
          </p:cNvPicPr>
          <p:nvPr/>
        </p:nvPicPr>
        <p:blipFill>
          <a:blip r:embed="rId6"/>
          <a:stretch>
            <a:fillRect/>
          </a:stretch>
        </p:blipFill>
        <p:spPr>
          <a:xfrm>
            <a:off x="533400" y="1260534"/>
            <a:ext cx="8845714" cy="3453804"/>
          </a:xfrm>
          <a:prstGeom prst="rect">
            <a:avLst/>
          </a:prstGeom>
          <a:ln w="57150">
            <a:solidFill>
              <a:srgbClr val="FF0000"/>
            </a:solidFill>
          </a:ln>
        </p:spPr>
      </p:pic>
      <p:sp>
        <p:nvSpPr>
          <p:cNvPr id="5" name="Oval 4">
            <a:extLst>
              <a:ext uri="{FF2B5EF4-FFF2-40B4-BE49-F238E27FC236}">
                <a16:creationId xmlns:a16="http://schemas.microsoft.com/office/drawing/2014/main" xmlns="" id="{4F36ED07-2018-4543-A333-D8799FF95B30}"/>
              </a:ext>
            </a:extLst>
          </p:cNvPr>
          <p:cNvSpPr/>
          <p:nvPr/>
        </p:nvSpPr>
        <p:spPr>
          <a:xfrm>
            <a:off x="9795338" y="1215563"/>
            <a:ext cx="1295400" cy="129539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8" name="TextBox 7">
            <a:extLst>
              <a:ext uri="{FF2B5EF4-FFF2-40B4-BE49-F238E27FC236}">
                <a16:creationId xmlns:a16="http://schemas.microsoft.com/office/drawing/2014/main" xmlns="" id="{66861BC7-C9F5-431B-8414-D092BCB610EB}"/>
              </a:ext>
            </a:extLst>
          </p:cNvPr>
          <p:cNvSpPr txBox="1"/>
          <p:nvPr/>
        </p:nvSpPr>
        <p:spPr>
          <a:xfrm>
            <a:off x="11148590" y="1627870"/>
            <a:ext cx="995785" cy="369332"/>
          </a:xfrm>
          <a:prstGeom prst="rect">
            <a:avLst/>
          </a:prstGeom>
          <a:noFill/>
        </p:spPr>
        <p:txBody>
          <a:bodyPr wrap="none" rtlCol="0">
            <a:spAutoFit/>
          </a:bodyPr>
          <a:lstStyle/>
          <a:p>
            <a:r>
              <a:rPr lang="en-CA" b="1" dirty="0">
                <a:solidFill>
                  <a:schemeClr val="bg1"/>
                </a:solidFill>
              </a:rPr>
              <a:t>30 MINS</a:t>
            </a:r>
            <a:endParaRPr lang="en-US" b="1" dirty="0">
              <a:solidFill>
                <a:schemeClr val="bg1"/>
              </a:solidFill>
            </a:endParaRPr>
          </a:p>
        </p:txBody>
      </p:sp>
      <p:sp>
        <p:nvSpPr>
          <p:cNvPr id="15" name="Oval 14">
            <a:extLst>
              <a:ext uri="{FF2B5EF4-FFF2-40B4-BE49-F238E27FC236}">
                <a16:creationId xmlns:a16="http://schemas.microsoft.com/office/drawing/2014/main" xmlns="" id="{296F9B17-217E-49E0-897F-8150C9C4B897}"/>
              </a:ext>
            </a:extLst>
          </p:cNvPr>
          <p:cNvSpPr/>
          <p:nvPr/>
        </p:nvSpPr>
        <p:spPr>
          <a:xfrm>
            <a:off x="9818640" y="2666798"/>
            <a:ext cx="1295400" cy="1295399"/>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pic>
        <p:nvPicPr>
          <p:cNvPr id="12" name="Picture 11" descr="Logo&#10;&#10;Description automatically generated">
            <a:extLst>
              <a:ext uri="{FF2B5EF4-FFF2-40B4-BE49-F238E27FC236}">
                <a16:creationId xmlns:a16="http://schemas.microsoft.com/office/drawing/2014/main" xmlns="" id="{F58519E3-9365-4066-A63D-5458E51B7AC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8186" y="2781098"/>
            <a:ext cx="1242552" cy="878200"/>
          </a:xfrm>
          <a:prstGeom prst="rect">
            <a:avLst/>
          </a:prstGeom>
        </p:spPr>
      </p:pic>
      <p:sp>
        <p:nvSpPr>
          <p:cNvPr id="18" name="TextBox 17">
            <a:extLst>
              <a:ext uri="{FF2B5EF4-FFF2-40B4-BE49-F238E27FC236}">
                <a16:creationId xmlns:a16="http://schemas.microsoft.com/office/drawing/2014/main" xmlns="" id="{D37C60F6-3A89-4424-BAB2-8F7D8D9C7C5F}"/>
              </a:ext>
            </a:extLst>
          </p:cNvPr>
          <p:cNvSpPr txBox="1"/>
          <p:nvPr/>
        </p:nvSpPr>
        <p:spPr>
          <a:xfrm>
            <a:off x="11155127" y="3035532"/>
            <a:ext cx="995785" cy="369332"/>
          </a:xfrm>
          <a:prstGeom prst="rect">
            <a:avLst/>
          </a:prstGeom>
          <a:noFill/>
        </p:spPr>
        <p:txBody>
          <a:bodyPr wrap="none" rtlCol="0">
            <a:spAutoFit/>
          </a:bodyPr>
          <a:lstStyle/>
          <a:p>
            <a:r>
              <a:rPr lang="en-CA" b="1" dirty="0">
                <a:solidFill>
                  <a:schemeClr val="bg1"/>
                </a:solidFill>
              </a:rPr>
              <a:t>10 MINS</a:t>
            </a:r>
            <a:endParaRPr lang="en-US" b="1" dirty="0">
              <a:solidFill>
                <a:schemeClr val="bg1"/>
              </a:solidFill>
            </a:endParaRPr>
          </a:p>
        </p:txBody>
      </p:sp>
    </p:spTree>
    <p:extLst>
      <p:ext uri="{BB962C8B-B14F-4D97-AF65-F5344CB8AC3E}">
        <p14:creationId xmlns:p14="http://schemas.microsoft.com/office/powerpoint/2010/main" val="39974577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xmlns="" id="{0F9D04B7-03C9-4895-84F6-D6380FD573A6}"/>
              </a:ext>
            </a:extLst>
          </p:cNvPr>
          <p:cNvSpPr txBox="1"/>
          <p:nvPr/>
        </p:nvSpPr>
        <p:spPr>
          <a:xfrm>
            <a:off x="762000" y="2057400"/>
            <a:ext cx="4724400" cy="646331"/>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COVID-NET </a:t>
            </a:r>
          </a:p>
        </p:txBody>
      </p:sp>
      <p:sp>
        <p:nvSpPr>
          <p:cNvPr id="6" name="Rectangle: Rounded Corners 5">
            <a:extLst>
              <a:ext uri="{FF2B5EF4-FFF2-40B4-BE49-F238E27FC236}">
                <a16:creationId xmlns:a16="http://schemas.microsoft.com/office/drawing/2014/main" xmlns="" id="{188E7C60-C617-4653-8D85-CBCA88DC45A6}"/>
              </a:ext>
            </a:extLst>
          </p:cNvPr>
          <p:cNvSpPr/>
          <p:nvPr/>
        </p:nvSpPr>
        <p:spPr>
          <a:xfrm>
            <a:off x="876300" y="3050996"/>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634285B6-588D-4CDC-80C9-1F3E5EC08B87}"/>
              </a:ext>
            </a:extLst>
          </p:cNvPr>
          <p:cNvSpPr/>
          <p:nvPr/>
        </p:nvSpPr>
        <p:spPr>
          <a:xfrm>
            <a:off x="876300" y="3048000"/>
            <a:ext cx="523875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09CD4F97-3777-4FFB-82D9-4613A4362945}"/>
              </a:ext>
            </a:extLst>
          </p:cNvPr>
          <p:cNvSpPr txBox="1"/>
          <p:nvPr/>
        </p:nvSpPr>
        <p:spPr>
          <a:xfrm>
            <a:off x="800100" y="3465889"/>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xmlns="" id="{89B4262A-5E7F-43BF-BAF8-572B655997F1}"/>
              </a:ext>
            </a:extLst>
          </p:cNvPr>
          <p:cNvSpPr txBox="1"/>
          <p:nvPr/>
        </p:nvSpPr>
        <p:spPr>
          <a:xfrm>
            <a:off x="6286500" y="3465889"/>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xmlns="" id="{A5EB291B-1DF2-4482-AD95-4A31B44DD6DF}"/>
              </a:ext>
            </a:extLst>
          </p:cNvPr>
          <p:cNvSpPr/>
          <p:nvPr/>
        </p:nvSpPr>
        <p:spPr>
          <a:xfrm>
            <a:off x="5943601" y="3351589"/>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82202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C0DCEAB4-4184-47A8-95DC-9CCDE5DE745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6" name="Прямоугольник 11">
            <a:extLst>
              <a:ext uri="{FF2B5EF4-FFF2-40B4-BE49-F238E27FC236}">
                <a16:creationId xmlns:a16="http://schemas.microsoft.com/office/drawing/2014/main" xmlns=""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t/>
            </a: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xmlns="" id="{0041A389-5846-4DA9-AD15-B3B7581E108B}"/>
              </a:ext>
            </a:extLst>
          </p:cNvPr>
          <p:cNvSpPr txBox="1">
            <a:spLocks/>
          </p:cNvSpPr>
          <p:nvPr/>
        </p:nvSpPr>
        <p:spPr>
          <a:xfrm>
            <a:off x="152400" y="108031"/>
            <a:ext cx="6320902" cy="461665"/>
          </a:xfrm>
          <a:prstGeom prst="rect">
            <a:avLst/>
          </a:prstGeom>
        </p:spPr>
        <p:txBody>
          <a:bodyPr wrap="square">
            <a:spAutoFit/>
          </a:bodyPr>
          <a:lstStyle>
            <a:defPPr>
              <a:defRPr lang="en-US"/>
            </a:defPPr>
            <a:lvl1pPr marL="285750" marR="0" lvl="0" indent="-285750" fontAlgn="auto">
              <a:lnSpc>
                <a:spcPct val="100000"/>
              </a:lnSpc>
              <a:spcBef>
                <a:spcPts val="0"/>
              </a:spcBef>
              <a:spcAft>
                <a:spcPts val="0"/>
              </a:spcAft>
              <a:buClrTx/>
              <a:buSzTx/>
              <a:buFont typeface="Arial" panose="020B0604020202020204" pitchFamily="34" charset="0"/>
              <a:buChar char="•"/>
              <a:tabLst/>
              <a:defRPr kumimoji="0" sz="2400" b="1" i="0" u="none" strike="noStrike" cap="none" spc="0" normalizeH="0" baseline="0">
                <a:ln>
                  <a:noFill/>
                </a:ln>
                <a:solidFill>
                  <a:prstClr val="black"/>
                </a:solidFill>
                <a:effectLst/>
                <a:uLnTx/>
                <a:uFillTx/>
                <a:latin typeface="Montserrat" charset="0"/>
                <a:ea typeface="Montserrat" charset="0"/>
                <a:cs typeface="Montserrat" charset="0"/>
              </a:defRPr>
            </a:lvl1pPr>
          </a:lstStyle>
          <a:p>
            <a:pPr marL="0" indent="0">
              <a:buNone/>
            </a:pPr>
            <a:r>
              <a:rPr lang="en-CA" dirty="0">
                <a:solidFill>
                  <a:schemeClr val="bg1"/>
                </a:solidFill>
              </a:rPr>
              <a:t>READING TIME &amp; QUIZ: COVID-NET</a:t>
            </a:r>
          </a:p>
        </p:txBody>
      </p:sp>
      <p:sp>
        <p:nvSpPr>
          <p:cNvPr id="3" name="Rectangle 2">
            <a:extLst>
              <a:ext uri="{FF2B5EF4-FFF2-40B4-BE49-F238E27FC236}">
                <a16:creationId xmlns:a16="http://schemas.microsoft.com/office/drawing/2014/main" xmlns="" id="{BB67D839-FCA5-4A54-9EB8-907DE6F96ED4}"/>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a:extLst>
              <a:ext uri="{FF2B5EF4-FFF2-40B4-BE49-F238E27FC236}">
                <a16:creationId xmlns:a16="http://schemas.microsoft.com/office/drawing/2014/main" xmlns="" id="{4561D459-735A-435C-94EC-DAEA9740AB0E}"/>
              </a:ext>
            </a:extLst>
          </p:cNvPr>
          <p:cNvPicPr>
            <a:picLocks noChangeAspect="1" noChangeArrowheads="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729686" y="1147727"/>
            <a:ext cx="1439234" cy="1439234"/>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xmlns="" id="{4F36ED07-2018-4543-A333-D8799FF95B30}"/>
              </a:ext>
            </a:extLst>
          </p:cNvPr>
          <p:cNvSpPr/>
          <p:nvPr/>
        </p:nvSpPr>
        <p:spPr>
          <a:xfrm>
            <a:off x="9795338" y="1215563"/>
            <a:ext cx="1295400" cy="129539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8" name="TextBox 7">
            <a:extLst>
              <a:ext uri="{FF2B5EF4-FFF2-40B4-BE49-F238E27FC236}">
                <a16:creationId xmlns:a16="http://schemas.microsoft.com/office/drawing/2014/main" xmlns="" id="{66861BC7-C9F5-431B-8414-D092BCB610EB}"/>
              </a:ext>
            </a:extLst>
          </p:cNvPr>
          <p:cNvSpPr txBox="1"/>
          <p:nvPr/>
        </p:nvSpPr>
        <p:spPr>
          <a:xfrm>
            <a:off x="11148590" y="1627870"/>
            <a:ext cx="995785" cy="369332"/>
          </a:xfrm>
          <a:prstGeom prst="rect">
            <a:avLst/>
          </a:prstGeom>
          <a:noFill/>
        </p:spPr>
        <p:txBody>
          <a:bodyPr wrap="none" rtlCol="0">
            <a:spAutoFit/>
          </a:bodyPr>
          <a:lstStyle/>
          <a:p>
            <a:r>
              <a:rPr lang="en-CA" b="1" dirty="0">
                <a:solidFill>
                  <a:schemeClr val="bg1"/>
                </a:solidFill>
              </a:rPr>
              <a:t>10 MINS</a:t>
            </a:r>
            <a:endParaRPr lang="en-US" b="1" dirty="0">
              <a:solidFill>
                <a:schemeClr val="bg1"/>
              </a:solidFill>
            </a:endParaRPr>
          </a:p>
        </p:txBody>
      </p:sp>
      <p:sp>
        <p:nvSpPr>
          <p:cNvPr id="15" name="Oval 14">
            <a:extLst>
              <a:ext uri="{FF2B5EF4-FFF2-40B4-BE49-F238E27FC236}">
                <a16:creationId xmlns:a16="http://schemas.microsoft.com/office/drawing/2014/main" xmlns="" id="{296F9B17-217E-49E0-897F-8150C9C4B897}"/>
              </a:ext>
            </a:extLst>
          </p:cNvPr>
          <p:cNvSpPr/>
          <p:nvPr/>
        </p:nvSpPr>
        <p:spPr>
          <a:xfrm>
            <a:off x="9818640" y="2666798"/>
            <a:ext cx="1295400" cy="1295399"/>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pic>
        <p:nvPicPr>
          <p:cNvPr id="12" name="Picture 11" descr="Logo&#10;&#10;Description automatically generated">
            <a:extLst>
              <a:ext uri="{FF2B5EF4-FFF2-40B4-BE49-F238E27FC236}">
                <a16:creationId xmlns:a16="http://schemas.microsoft.com/office/drawing/2014/main" xmlns="" id="{F58519E3-9365-4066-A63D-5458E51B7AC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48186" y="2781098"/>
            <a:ext cx="1242552" cy="878200"/>
          </a:xfrm>
          <a:prstGeom prst="rect">
            <a:avLst/>
          </a:prstGeom>
        </p:spPr>
      </p:pic>
      <p:sp>
        <p:nvSpPr>
          <p:cNvPr id="18" name="TextBox 17">
            <a:extLst>
              <a:ext uri="{FF2B5EF4-FFF2-40B4-BE49-F238E27FC236}">
                <a16:creationId xmlns:a16="http://schemas.microsoft.com/office/drawing/2014/main" xmlns="" id="{D37C60F6-3A89-4424-BAB2-8F7D8D9C7C5F}"/>
              </a:ext>
            </a:extLst>
          </p:cNvPr>
          <p:cNvSpPr txBox="1"/>
          <p:nvPr/>
        </p:nvSpPr>
        <p:spPr>
          <a:xfrm>
            <a:off x="11242453" y="3042147"/>
            <a:ext cx="995785" cy="369332"/>
          </a:xfrm>
          <a:prstGeom prst="rect">
            <a:avLst/>
          </a:prstGeom>
          <a:noFill/>
        </p:spPr>
        <p:txBody>
          <a:bodyPr wrap="none" rtlCol="0">
            <a:spAutoFit/>
          </a:bodyPr>
          <a:lstStyle/>
          <a:p>
            <a:r>
              <a:rPr lang="en-CA" b="1" dirty="0">
                <a:solidFill>
                  <a:schemeClr val="bg1"/>
                </a:solidFill>
              </a:rPr>
              <a:t>10 MINS</a:t>
            </a:r>
            <a:endParaRPr lang="en-US" b="1" dirty="0">
              <a:solidFill>
                <a:schemeClr val="bg1"/>
              </a:solidFill>
            </a:endParaRPr>
          </a:p>
        </p:txBody>
      </p:sp>
      <p:pic>
        <p:nvPicPr>
          <p:cNvPr id="2" name="Picture 1">
            <a:extLst>
              <a:ext uri="{FF2B5EF4-FFF2-40B4-BE49-F238E27FC236}">
                <a16:creationId xmlns:a16="http://schemas.microsoft.com/office/drawing/2014/main" xmlns="" id="{E6A8E01C-4904-43E0-97A7-0722D6646964}"/>
              </a:ext>
            </a:extLst>
          </p:cNvPr>
          <p:cNvPicPr>
            <a:picLocks noChangeAspect="1"/>
          </p:cNvPicPr>
          <p:nvPr/>
        </p:nvPicPr>
        <p:blipFill>
          <a:blip r:embed="rId6"/>
          <a:stretch>
            <a:fillRect/>
          </a:stretch>
        </p:blipFill>
        <p:spPr>
          <a:xfrm>
            <a:off x="441772" y="2039109"/>
            <a:ext cx="8991600" cy="3527251"/>
          </a:xfrm>
          <a:prstGeom prst="rect">
            <a:avLst/>
          </a:prstGeom>
          <a:ln w="57150">
            <a:solidFill>
              <a:srgbClr val="FF0000"/>
            </a:solidFill>
          </a:ln>
        </p:spPr>
      </p:pic>
      <p:sp>
        <p:nvSpPr>
          <p:cNvPr id="11" name="Rectangle 10">
            <a:extLst>
              <a:ext uri="{FF2B5EF4-FFF2-40B4-BE49-F238E27FC236}">
                <a16:creationId xmlns:a16="http://schemas.microsoft.com/office/drawing/2014/main" xmlns="" id="{25BCA84A-6CD3-4465-A7F2-C4BEA948EE9B}"/>
              </a:ext>
            </a:extLst>
          </p:cNvPr>
          <p:cNvSpPr/>
          <p:nvPr/>
        </p:nvSpPr>
        <p:spPr>
          <a:xfrm>
            <a:off x="2080072" y="6200081"/>
            <a:ext cx="5715000" cy="646331"/>
          </a:xfrm>
          <a:prstGeom prst="rect">
            <a:avLst/>
          </a:prstGeom>
        </p:spPr>
        <p:txBody>
          <a:bodyPr wrap="square">
            <a:spAutoFit/>
          </a:bodyPr>
          <a:lstStyle/>
          <a:p>
            <a:r>
              <a:rPr lang="en-US" dirty="0">
                <a:solidFill>
                  <a:schemeClr val="bg1"/>
                </a:solidFill>
                <a:latin typeface="Arial" panose="020B0604020202020204" pitchFamily="34" charset="0"/>
              </a:rPr>
              <a:t>Link to paper: </a:t>
            </a:r>
            <a:r>
              <a:rPr lang="en-US" dirty="0">
                <a:solidFill>
                  <a:schemeClr val="bg1"/>
                </a:solidFill>
                <a:latin typeface="Arial" panose="020B0604020202020204" pitchFamily="34" charset="0"/>
                <a:hlinkClick r:id="rId7"/>
              </a:rPr>
              <a:t>https://arxiv.org/pdf/2003.09871.pdf</a:t>
            </a:r>
            <a:endParaRPr lang="en-US" dirty="0">
              <a:solidFill>
                <a:schemeClr val="bg1"/>
              </a:solidFill>
              <a:latin typeface="Arial" panose="020B0604020202020204" pitchFamily="34" charset="0"/>
            </a:endParaRPr>
          </a:p>
          <a:p>
            <a:endParaRPr lang="en-US" dirty="0">
              <a:solidFill>
                <a:schemeClr val="bg1"/>
              </a:solidFill>
              <a:latin typeface="Arial" panose="020B0604020202020204" pitchFamily="34" charset="0"/>
            </a:endParaRPr>
          </a:p>
        </p:txBody>
      </p:sp>
      <p:sp>
        <p:nvSpPr>
          <p:cNvPr id="16" name="Прямоугольник 11">
            <a:extLst>
              <a:ext uri="{FF2B5EF4-FFF2-40B4-BE49-F238E27FC236}">
                <a16:creationId xmlns:a16="http://schemas.microsoft.com/office/drawing/2014/main" xmlns="" id="{EA85E428-AFA8-4D32-8731-79058F4DCD00}"/>
              </a:ext>
            </a:extLst>
          </p:cNvPr>
          <p:cNvSpPr/>
          <p:nvPr/>
        </p:nvSpPr>
        <p:spPr>
          <a:xfrm>
            <a:off x="190176" y="1058809"/>
            <a:ext cx="9106224" cy="923330"/>
          </a:xfrm>
          <a:prstGeom prst="rect">
            <a:avLst/>
          </a:prstGeom>
        </p:spPr>
        <p:txBody>
          <a:bodyPr wrap="square">
            <a:spAutoFit/>
          </a:bodyPr>
          <a:lstStyle/>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Read the paper below (abstract and conclusion are sufficient) and answer the next quiz. </a:t>
            </a:r>
          </a:p>
          <a:p>
            <a:pPr marL="285750" indent="-285750">
              <a:buFont typeface="Arial" panose="020B0604020202020204" pitchFamily="34" charset="0"/>
              <a:buChar char="•"/>
            </a:pPr>
            <a:endParaRPr lang="en-CA" dirty="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40131256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xmlns="" id="{0F9D04B7-03C9-4895-84F6-D6380FD573A6}"/>
              </a:ext>
            </a:extLst>
          </p:cNvPr>
          <p:cNvSpPr txBox="1"/>
          <p:nvPr/>
        </p:nvSpPr>
        <p:spPr>
          <a:xfrm>
            <a:off x="685800" y="2057400"/>
            <a:ext cx="4648200" cy="1200329"/>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PROJECT OVERVIEW</a:t>
            </a:r>
            <a:endParaRPr lang="en-US" sz="3600" b="0" dirty="0"/>
          </a:p>
        </p:txBody>
      </p:sp>
      <p:sp>
        <p:nvSpPr>
          <p:cNvPr id="6" name="Rectangle: Rounded Corners 5">
            <a:extLst>
              <a:ext uri="{FF2B5EF4-FFF2-40B4-BE49-F238E27FC236}">
                <a16:creationId xmlns:a16="http://schemas.microsoft.com/office/drawing/2014/main" xmlns="" id="{A1483746-DE3B-4CCA-87F1-5D2FB26B76ED}"/>
              </a:ext>
            </a:extLst>
          </p:cNvPr>
          <p:cNvSpPr/>
          <p:nvPr/>
        </p:nvSpPr>
        <p:spPr>
          <a:xfrm>
            <a:off x="818663" y="3467165"/>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A24DA3A1-91A9-4712-B523-20DB95CE8217}"/>
              </a:ext>
            </a:extLst>
          </p:cNvPr>
          <p:cNvSpPr/>
          <p:nvPr/>
        </p:nvSpPr>
        <p:spPr>
          <a:xfrm>
            <a:off x="818663" y="3464169"/>
            <a:ext cx="175260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1ADA7FB1-B57E-447A-BF6B-48F21B865454}"/>
              </a:ext>
            </a:extLst>
          </p:cNvPr>
          <p:cNvSpPr txBox="1"/>
          <p:nvPr/>
        </p:nvSpPr>
        <p:spPr>
          <a:xfrm>
            <a:off x="742463" y="3882058"/>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xmlns="" id="{D40CDF78-7993-4F21-95C7-1B329192C651}"/>
              </a:ext>
            </a:extLst>
          </p:cNvPr>
          <p:cNvSpPr txBox="1"/>
          <p:nvPr/>
        </p:nvSpPr>
        <p:spPr>
          <a:xfrm>
            <a:off x="6228863" y="3882058"/>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xmlns="" id="{A85AD4AB-742C-4B1B-B9B0-0C562047A930}"/>
              </a:ext>
            </a:extLst>
          </p:cNvPr>
          <p:cNvSpPr/>
          <p:nvPr/>
        </p:nvSpPr>
        <p:spPr>
          <a:xfrm>
            <a:off x="2395417" y="3721289"/>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89456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C0DCEAB4-4184-47A8-95DC-9CCDE5DE745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6" name="Прямоугольник 11">
            <a:extLst>
              <a:ext uri="{FF2B5EF4-FFF2-40B4-BE49-F238E27FC236}">
                <a16:creationId xmlns:a16="http://schemas.microsoft.com/office/drawing/2014/main" xmlns=""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t/>
            </a: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xmlns="" id="{0041A389-5846-4DA9-AD15-B3B7581E108B}"/>
              </a:ext>
            </a:extLst>
          </p:cNvPr>
          <p:cNvSpPr txBox="1">
            <a:spLocks/>
          </p:cNvSpPr>
          <p:nvPr/>
        </p:nvSpPr>
        <p:spPr>
          <a:xfrm>
            <a:off x="152400" y="273160"/>
            <a:ext cx="10349952" cy="461665"/>
          </a:xfrm>
          <a:prstGeom prst="rect">
            <a:avLst/>
          </a:prstGeom>
        </p:spPr>
        <p:txBody>
          <a:bodyPr wrap="square">
            <a:spAutoFit/>
          </a:bodyPr>
          <a:lstStyle>
            <a:defPPr>
              <a:defRPr lang="en-US"/>
            </a:defPPr>
            <a:lvl1pPr marL="285750" marR="0" lvl="0" indent="-285750" fontAlgn="auto">
              <a:lnSpc>
                <a:spcPct val="100000"/>
              </a:lnSpc>
              <a:spcBef>
                <a:spcPts val="0"/>
              </a:spcBef>
              <a:spcAft>
                <a:spcPts val="0"/>
              </a:spcAft>
              <a:buClrTx/>
              <a:buSzTx/>
              <a:buFont typeface="Arial" panose="020B0604020202020204" pitchFamily="34" charset="0"/>
              <a:buChar char="•"/>
              <a:tabLst/>
              <a:defRPr kumimoji="0" sz="2400" b="1" i="0" u="none" strike="noStrike" cap="none" spc="0" normalizeH="0" baseline="0">
                <a:ln>
                  <a:noFill/>
                </a:ln>
                <a:solidFill>
                  <a:prstClr val="black"/>
                </a:solidFill>
                <a:effectLst/>
                <a:uLnTx/>
                <a:uFillTx/>
                <a:latin typeface="Montserrat" charset="0"/>
                <a:ea typeface="Montserrat" charset="0"/>
                <a:cs typeface="Montserrat" charset="0"/>
              </a:defRPr>
            </a:lvl1pPr>
          </a:lstStyle>
          <a:p>
            <a:pPr marL="0" indent="0">
              <a:buNone/>
            </a:pPr>
            <a:r>
              <a:rPr lang="en-CA" dirty="0">
                <a:solidFill>
                  <a:schemeClr val="bg1"/>
                </a:solidFill>
              </a:rPr>
              <a:t>LUNG DISEASE DETECTION/CLASSIFICATION WITH AI</a:t>
            </a:r>
          </a:p>
        </p:txBody>
      </p:sp>
      <p:sp>
        <p:nvSpPr>
          <p:cNvPr id="3" name="Rectangle 2">
            <a:extLst>
              <a:ext uri="{FF2B5EF4-FFF2-40B4-BE49-F238E27FC236}">
                <a16:creationId xmlns:a16="http://schemas.microsoft.com/office/drawing/2014/main" xmlns="" id="{BB67D839-FCA5-4A54-9EB8-907DE6F96ED4}"/>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xmlns="" id="{A3C6559A-AE45-4B15-8AD0-11934FA7D82F}"/>
              </a:ext>
            </a:extLst>
          </p:cNvPr>
          <p:cNvPicPr>
            <a:picLocks noChangeAspect="1"/>
          </p:cNvPicPr>
          <p:nvPr/>
        </p:nvPicPr>
        <p:blipFill>
          <a:blip r:embed="rId4"/>
          <a:stretch>
            <a:fillRect/>
          </a:stretch>
        </p:blipFill>
        <p:spPr>
          <a:xfrm>
            <a:off x="1905000" y="3669697"/>
            <a:ext cx="2040589" cy="2847772"/>
          </a:xfrm>
          <a:prstGeom prst="rect">
            <a:avLst/>
          </a:prstGeom>
          <a:ln w="38100">
            <a:solidFill>
              <a:srgbClr val="FF0000"/>
            </a:solidFill>
          </a:ln>
        </p:spPr>
      </p:pic>
      <p:sp>
        <p:nvSpPr>
          <p:cNvPr id="16" name="Прямоугольник 11">
            <a:extLst>
              <a:ext uri="{FF2B5EF4-FFF2-40B4-BE49-F238E27FC236}">
                <a16:creationId xmlns:a16="http://schemas.microsoft.com/office/drawing/2014/main" xmlns="" id="{F21610D3-B434-4EAF-A2AD-2BB085212AAB}"/>
              </a:ext>
            </a:extLst>
          </p:cNvPr>
          <p:cNvSpPr/>
          <p:nvPr/>
        </p:nvSpPr>
        <p:spPr>
          <a:xfrm>
            <a:off x="190176" y="1058809"/>
            <a:ext cx="11811000" cy="3416320"/>
          </a:xfrm>
          <a:prstGeom prst="rect">
            <a:avLst/>
          </a:prstGeom>
        </p:spPr>
        <p:txBody>
          <a:bodyPr wrap="square">
            <a:spAutoFit/>
          </a:bodyPr>
          <a:lstStyle/>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In this project, we will assume that you work as a consultant and you have been hired by a hospital in downtown Toronto to automate the process of detecting/classifying chest disease. </a:t>
            </a:r>
          </a:p>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The team has collected X-Ray chest data and approached you to develop a model to detect and classify diseases in less than 1 minute. The goal is to reduce the cost and time of detection. </a:t>
            </a:r>
          </a:p>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You have been provided with 133 images that belong to 4 classes: </a:t>
            </a:r>
          </a:p>
          <a:p>
            <a:pPr marL="800100" lvl="1" indent="-342900">
              <a:buFont typeface="Courier New" panose="02070309020205020404" pitchFamily="49" charset="0"/>
              <a:buChar char="o"/>
            </a:pPr>
            <a:r>
              <a:rPr lang="en-CA" dirty="0">
                <a:solidFill>
                  <a:schemeClr val="bg1"/>
                </a:solidFill>
                <a:latin typeface="Montserrat" charset="0"/>
                <a:ea typeface="Montserrat" charset="0"/>
                <a:cs typeface="Montserrat" charset="0"/>
              </a:rPr>
              <a:t>Healthy </a:t>
            </a:r>
          </a:p>
          <a:p>
            <a:pPr marL="800100" lvl="1" indent="-342900">
              <a:buFont typeface="Courier New" panose="02070309020205020404" pitchFamily="49" charset="0"/>
              <a:buChar char="o"/>
            </a:pPr>
            <a:r>
              <a:rPr lang="en-CA" dirty="0">
                <a:solidFill>
                  <a:schemeClr val="bg1"/>
                </a:solidFill>
                <a:latin typeface="Montserrat" charset="0"/>
                <a:ea typeface="Montserrat" charset="0"/>
                <a:cs typeface="Montserrat" charset="0"/>
              </a:rPr>
              <a:t>Covid-19</a:t>
            </a:r>
          </a:p>
          <a:p>
            <a:pPr marL="800100" lvl="1" indent="-342900">
              <a:buFont typeface="Courier New" panose="02070309020205020404" pitchFamily="49" charset="0"/>
              <a:buChar char="o"/>
            </a:pPr>
            <a:r>
              <a:rPr lang="en-CA" dirty="0">
                <a:solidFill>
                  <a:schemeClr val="bg1"/>
                </a:solidFill>
                <a:latin typeface="Montserrat" charset="0"/>
                <a:ea typeface="Montserrat" charset="0"/>
                <a:cs typeface="Montserrat" charset="0"/>
              </a:rPr>
              <a:t>Bacterial Pneumonia</a:t>
            </a:r>
          </a:p>
          <a:p>
            <a:pPr marL="800100" lvl="1" indent="-342900">
              <a:buFont typeface="Courier New" panose="02070309020205020404" pitchFamily="49" charset="0"/>
              <a:buChar char="o"/>
            </a:pPr>
            <a:r>
              <a:rPr lang="en-CA" dirty="0">
                <a:solidFill>
                  <a:schemeClr val="bg1"/>
                </a:solidFill>
                <a:latin typeface="Montserrat" charset="0"/>
                <a:ea typeface="Montserrat" charset="0"/>
                <a:cs typeface="Montserrat" charset="0"/>
              </a:rPr>
              <a:t>Viral Pneumonia </a:t>
            </a:r>
          </a:p>
          <a:p>
            <a:pPr marL="285750" indent="-285750">
              <a:buFont typeface="Arial" panose="020B0604020202020204" pitchFamily="34" charset="0"/>
              <a:buChar char="•"/>
            </a:pPr>
            <a:endParaRPr lang="en-CA" dirty="0">
              <a:solidFill>
                <a:schemeClr val="bg1"/>
              </a:solidFill>
              <a:latin typeface="Montserrat" charset="0"/>
              <a:ea typeface="Montserrat" charset="0"/>
              <a:cs typeface="Montserrat" charset="0"/>
            </a:endParaRPr>
          </a:p>
          <a:p>
            <a:pPr marL="285750" indent="-285750">
              <a:buFont typeface="Arial" panose="020B0604020202020204" pitchFamily="34" charset="0"/>
              <a:buChar char="•"/>
            </a:pPr>
            <a:endParaRPr lang="en-CA" dirty="0">
              <a:solidFill>
                <a:schemeClr val="bg1"/>
              </a:solidFill>
              <a:latin typeface="Montserrat" charset="0"/>
              <a:ea typeface="Montserrat" charset="0"/>
              <a:cs typeface="Montserrat" charset="0"/>
            </a:endParaRPr>
          </a:p>
          <a:p>
            <a:pPr marL="285750" indent="-285750">
              <a:buFont typeface="Arial" panose="020B0604020202020204" pitchFamily="34" charset="0"/>
              <a:buChar char="•"/>
            </a:pPr>
            <a:endParaRPr lang="en-CA" dirty="0">
              <a:solidFill>
                <a:schemeClr val="bg1"/>
              </a:solidFill>
              <a:latin typeface="Montserrat" charset="0"/>
              <a:ea typeface="Montserrat" charset="0"/>
              <a:cs typeface="Montserrat" charset="0"/>
            </a:endParaRPr>
          </a:p>
        </p:txBody>
      </p:sp>
      <p:sp>
        <p:nvSpPr>
          <p:cNvPr id="4" name="Rectangle: Rounded Corners 3">
            <a:extLst>
              <a:ext uri="{FF2B5EF4-FFF2-40B4-BE49-F238E27FC236}">
                <a16:creationId xmlns:a16="http://schemas.microsoft.com/office/drawing/2014/main" xmlns="" id="{F37E6B8D-471B-4105-AA6F-7D9929578E00}"/>
              </a:ext>
            </a:extLst>
          </p:cNvPr>
          <p:cNvSpPr/>
          <p:nvPr/>
        </p:nvSpPr>
        <p:spPr>
          <a:xfrm>
            <a:off x="5352639" y="4769291"/>
            <a:ext cx="2040589" cy="859223"/>
          </a:xfrm>
          <a:prstGeom prst="roundRect">
            <a:avLst/>
          </a:prstGeom>
          <a:ln w="57150">
            <a:solidFill>
              <a:srgbClr val="FF0000"/>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AI MODEL</a:t>
            </a:r>
            <a:endParaRPr lang="en-US" b="1" dirty="0"/>
          </a:p>
        </p:txBody>
      </p:sp>
      <p:cxnSp>
        <p:nvCxnSpPr>
          <p:cNvPr id="8" name="Connector: Curved 7">
            <a:extLst>
              <a:ext uri="{FF2B5EF4-FFF2-40B4-BE49-F238E27FC236}">
                <a16:creationId xmlns:a16="http://schemas.microsoft.com/office/drawing/2014/main" xmlns="" id="{0F6E39AE-90F8-4DF9-BCD9-37C0197455DF}"/>
              </a:ext>
            </a:extLst>
          </p:cNvPr>
          <p:cNvCxnSpPr/>
          <p:nvPr/>
        </p:nvCxnSpPr>
        <p:spPr>
          <a:xfrm>
            <a:off x="3945589" y="3795920"/>
            <a:ext cx="1388411" cy="1188024"/>
          </a:xfrm>
          <a:prstGeom prst="curved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xmlns="" id="{FEC6E6CD-A91B-4188-A99D-17DE8810417C}"/>
              </a:ext>
            </a:extLst>
          </p:cNvPr>
          <p:cNvCxnSpPr>
            <a:cxnSpLocks/>
          </p:cNvCxnSpPr>
          <p:nvPr/>
        </p:nvCxnSpPr>
        <p:spPr>
          <a:xfrm>
            <a:off x="3944942" y="4431467"/>
            <a:ext cx="1388411" cy="641213"/>
          </a:xfrm>
          <a:prstGeom prst="curved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xmlns="" id="{6BAA9921-2978-4652-BD2D-144053295768}"/>
              </a:ext>
            </a:extLst>
          </p:cNvPr>
          <p:cNvCxnSpPr>
            <a:cxnSpLocks/>
          </p:cNvCxnSpPr>
          <p:nvPr/>
        </p:nvCxnSpPr>
        <p:spPr>
          <a:xfrm flipV="1">
            <a:off x="3984809" y="5198903"/>
            <a:ext cx="1348544" cy="689465"/>
          </a:xfrm>
          <a:prstGeom prst="curved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xmlns="" id="{77DFD231-A2DD-4963-97B7-C743E2B2D2B6}"/>
              </a:ext>
            </a:extLst>
          </p:cNvPr>
          <p:cNvCxnSpPr>
            <a:cxnSpLocks/>
          </p:cNvCxnSpPr>
          <p:nvPr/>
        </p:nvCxnSpPr>
        <p:spPr>
          <a:xfrm flipV="1">
            <a:off x="3964875" y="5361606"/>
            <a:ext cx="1387764" cy="1066963"/>
          </a:xfrm>
          <a:prstGeom prst="curved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95AB514F-072E-48AC-8695-2BD239EF001F}"/>
              </a:ext>
            </a:extLst>
          </p:cNvPr>
          <p:cNvCxnSpPr>
            <a:cxnSpLocks/>
          </p:cNvCxnSpPr>
          <p:nvPr/>
        </p:nvCxnSpPr>
        <p:spPr>
          <a:xfrm>
            <a:off x="7393228" y="5198902"/>
            <a:ext cx="781640"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Left Brace 23">
            <a:extLst>
              <a:ext uri="{FF2B5EF4-FFF2-40B4-BE49-F238E27FC236}">
                <a16:creationId xmlns:a16="http://schemas.microsoft.com/office/drawing/2014/main" xmlns="" id="{E9620F96-F6EC-47E2-B1B3-8FD4115821B2}"/>
              </a:ext>
            </a:extLst>
          </p:cNvPr>
          <p:cNvSpPr/>
          <p:nvPr/>
        </p:nvSpPr>
        <p:spPr>
          <a:xfrm>
            <a:off x="8347527" y="3827308"/>
            <a:ext cx="381000" cy="2743188"/>
          </a:xfrm>
          <a:prstGeom prst="leftBrace">
            <a:avLst>
              <a:gd name="adj1" fmla="val 179999"/>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Left Brace 25">
            <a:extLst>
              <a:ext uri="{FF2B5EF4-FFF2-40B4-BE49-F238E27FC236}">
                <a16:creationId xmlns:a16="http://schemas.microsoft.com/office/drawing/2014/main" xmlns="" id="{F7B6328F-D0B4-47B0-A8DF-EBE46ADD5BFB}"/>
              </a:ext>
            </a:extLst>
          </p:cNvPr>
          <p:cNvSpPr/>
          <p:nvPr/>
        </p:nvSpPr>
        <p:spPr>
          <a:xfrm rot="10800000">
            <a:off x="10282030" y="3817012"/>
            <a:ext cx="381000" cy="2743188"/>
          </a:xfrm>
          <a:prstGeom prst="leftBrace">
            <a:avLst>
              <a:gd name="adj1" fmla="val 179999"/>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TextBox 26">
            <a:extLst>
              <a:ext uri="{FF2B5EF4-FFF2-40B4-BE49-F238E27FC236}">
                <a16:creationId xmlns:a16="http://schemas.microsoft.com/office/drawing/2014/main" xmlns="" id="{42579032-D966-44BB-ADD2-692884C00070}"/>
              </a:ext>
            </a:extLst>
          </p:cNvPr>
          <p:cNvSpPr txBox="1"/>
          <p:nvPr/>
        </p:nvSpPr>
        <p:spPr>
          <a:xfrm>
            <a:off x="8507505" y="4473425"/>
            <a:ext cx="2050819" cy="954107"/>
          </a:xfrm>
          <a:prstGeom prst="rect">
            <a:avLst/>
          </a:prstGeom>
          <a:noFill/>
        </p:spPr>
        <p:txBody>
          <a:bodyPr wrap="none" rtlCol="0">
            <a:spAutoFit/>
          </a:bodyPr>
          <a:lstStyle/>
          <a:p>
            <a:pPr algn="ctr"/>
            <a:r>
              <a:rPr lang="en-CA" sz="1400" b="1" dirty="0">
                <a:solidFill>
                  <a:srgbClr val="FF0000"/>
                </a:solidFill>
              </a:rPr>
              <a:t>HEALTHY</a:t>
            </a:r>
          </a:p>
          <a:p>
            <a:pPr algn="ctr"/>
            <a:r>
              <a:rPr lang="en-CA" sz="1400" b="1" dirty="0">
                <a:solidFill>
                  <a:srgbClr val="FF0000"/>
                </a:solidFill>
              </a:rPr>
              <a:t>COVID-19</a:t>
            </a:r>
          </a:p>
          <a:p>
            <a:pPr algn="ctr"/>
            <a:r>
              <a:rPr lang="en-CA" sz="1400" b="1" dirty="0">
                <a:solidFill>
                  <a:srgbClr val="FF0000"/>
                </a:solidFill>
              </a:rPr>
              <a:t>BACTERIAL PNEUMONIA </a:t>
            </a:r>
          </a:p>
          <a:p>
            <a:pPr algn="ctr"/>
            <a:r>
              <a:rPr lang="en-CA" sz="1400" b="1" dirty="0">
                <a:solidFill>
                  <a:srgbClr val="FF0000"/>
                </a:solidFill>
              </a:rPr>
              <a:t>VIRAL PNEUMONIA</a:t>
            </a:r>
            <a:endParaRPr lang="en-US" sz="1400" b="1" dirty="0">
              <a:solidFill>
                <a:srgbClr val="FF0000"/>
              </a:solidFill>
            </a:endParaRPr>
          </a:p>
        </p:txBody>
      </p:sp>
    </p:spTree>
    <p:extLst>
      <p:ext uri="{BB962C8B-B14F-4D97-AF65-F5344CB8AC3E}">
        <p14:creationId xmlns:p14="http://schemas.microsoft.com/office/powerpoint/2010/main" val="35391891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xmlns="" id="{0F9D04B7-03C9-4895-84F6-D6380FD573A6}"/>
              </a:ext>
            </a:extLst>
          </p:cNvPr>
          <p:cNvSpPr txBox="1"/>
          <p:nvPr/>
        </p:nvSpPr>
        <p:spPr>
          <a:xfrm>
            <a:off x="685800" y="1752600"/>
            <a:ext cx="5334000" cy="2308324"/>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GOOGLE TEACHABLE MACHINE HANDS-ON DEMO: AI MODEL TRAINING &amp; </a:t>
            </a:r>
            <a:r>
              <a:rPr lang="en-CA" sz="3600" b="0" dirty="0" smtClean="0"/>
              <a:t>TESTING</a:t>
            </a:r>
            <a:endParaRPr lang="en-US" sz="3600" b="0" dirty="0">
              <a:solidFill>
                <a:srgbClr val="FF0000"/>
              </a:solidFill>
            </a:endParaRPr>
          </a:p>
        </p:txBody>
      </p:sp>
      <p:sp>
        <p:nvSpPr>
          <p:cNvPr id="6" name="Rectangle: Rounded Corners 5">
            <a:extLst>
              <a:ext uri="{FF2B5EF4-FFF2-40B4-BE49-F238E27FC236}">
                <a16:creationId xmlns:a16="http://schemas.microsoft.com/office/drawing/2014/main" xmlns="" id="{CE93B72C-92E0-4DCD-88EB-4228F578C1EC}"/>
              </a:ext>
            </a:extLst>
          </p:cNvPr>
          <p:cNvSpPr/>
          <p:nvPr/>
        </p:nvSpPr>
        <p:spPr>
          <a:xfrm>
            <a:off x="797169" y="5114251"/>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2802C82D-E149-46F2-A6B2-26A9A476A7B1}"/>
              </a:ext>
            </a:extLst>
          </p:cNvPr>
          <p:cNvSpPr/>
          <p:nvPr/>
        </p:nvSpPr>
        <p:spPr>
          <a:xfrm>
            <a:off x="797169" y="5111255"/>
            <a:ext cx="175260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94EE4C9A-9944-49D2-89EE-6690FC41D81D}"/>
              </a:ext>
            </a:extLst>
          </p:cNvPr>
          <p:cNvSpPr txBox="1"/>
          <p:nvPr/>
        </p:nvSpPr>
        <p:spPr>
          <a:xfrm>
            <a:off x="720969" y="5529144"/>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xmlns="" id="{9F709A6E-262E-44F6-9FAB-7C123F36BBC3}"/>
              </a:ext>
            </a:extLst>
          </p:cNvPr>
          <p:cNvSpPr txBox="1"/>
          <p:nvPr/>
        </p:nvSpPr>
        <p:spPr>
          <a:xfrm>
            <a:off x="6207369" y="5529144"/>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xmlns="" id="{A83F5DF8-E071-4984-B743-6DF2161F7867}"/>
              </a:ext>
            </a:extLst>
          </p:cNvPr>
          <p:cNvSpPr/>
          <p:nvPr/>
        </p:nvSpPr>
        <p:spPr>
          <a:xfrm>
            <a:off x="2373923" y="5368375"/>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22817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06279F-1489-438F-A0F3-C70D8D15177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a:stretch/>
        </p:blipFill>
        <p:spPr>
          <a:xfrm>
            <a:off x="-647" y="-26581"/>
            <a:ext cx="12192647" cy="6884581"/>
          </a:xfrm>
          <a:prstGeom prst="rect">
            <a:avLst/>
          </a:prstGeom>
        </p:spPr>
      </p:pic>
      <p:sp>
        <p:nvSpPr>
          <p:cNvPr id="4" name="Title 1">
            <a:extLst>
              <a:ext uri="{FF2B5EF4-FFF2-40B4-BE49-F238E27FC236}">
                <a16:creationId xmlns:a16="http://schemas.microsoft.com/office/drawing/2014/main" xmlns="" id="{B8B78A83-A1C0-4C7A-9B65-AC62738CDFE5}"/>
              </a:ext>
            </a:extLst>
          </p:cNvPr>
          <p:cNvSpPr txBox="1">
            <a:spLocks/>
          </p:cNvSpPr>
          <p:nvPr/>
        </p:nvSpPr>
        <p:spPr>
          <a:xfrm>
            <a:off x="76201" y="117401"/>
            <a:ext cx="7620000" cy="830997"/>
          </a:xfrm>
          <a:prstGeom prst="rect">
            <a:avLst/>
          </a:prstGeom>
        </p:spPr>
        <p:txBody>
          <a:bodyPr wrap="square">
            <a:spAutoFit/>
          </a:bodyPr>
          <a:lstStyle>
            <a:defPPr>
              <a:defRPr lang="en-US"/>
            </a:defPPr>
            <a:lvl1pPr marL="285750" marR="0" lvl="0" indent="-285750" fontAlgn="auto">
              <a:lnSpc>
                <a:spcPct val="100000"/>
              </a:lnSpc>
              <a:spcBef>
                <a:spcPts val="0"/>
              </a:spcBef>
              <a:spcAft>
                <a:spcPts val="0"/>
              </a:spcAft>
              <a:buClrTx/>
              <a:buSzTx/>
              <a:buFont typeface="Arial" panose="020B0604020202020204" pitchFamily="34" charset="0"/>
              <a:buChar char="•"/>
              <a:tabLst/>
              <a:defRPr kumimoji="0" sz="2400" b="1" i="0" u="none" strike="noStrike" cap="none" spc="0" normalizeH="0" baseline="0">
                <a:ln>
                  <a:noFill/>
                </a:ln>
                <a:solidFill>
                  <a:prstClr val="black"/>
                </a:solidFill>
                <a:effectLst/>
                <a:uLnTx/>
                <a:uFillTx/>
                <a:latin typeface="Montserrat" charset="0"/>
                <a:ea typeface="Montserrat" charset="0"/>
                <a:cs typeface="Montserrat" charset="0"/>
              </a:defRPr>
            </a:lvl1pPr>
          </a:lstStyle>
          <a:p>
            <a:pPr marL="0" indent="0">
              <a:buNone/>
            </a:pPr>
            <a:r>
              <a:rPr lang="en-CA" dirty="0">
                <a:solidFill>
                  <a:schemeClr val="bg1"/>
                </a:solidFill>
              </a:rPr>
              <a:t>LUNG DISEASE CLASSIFICATION WITH AI: MODEL TRAINING</a:t>
            </a:r>
          </a:p>
        </p:txBody>
      </p:sp>
      <p:sp>
        <p:nvSpPr>
          <p:cNvPr id="5" name="Rectangle 4">
            <a:extLst>
              <a:ext uri="{FF2B5EF4-FFF2-40B4-BE49-F238E27FC236}">
                <a16:creationId xmlns:a16="http://schemas.microsoft.com/office/drawing/2014/main" xmlns="" id="{C9C4F900-8277-4E94-A548-C1AF9649A4DF}"/>
              </a:ext>
            </a:extLst>
          </p:cNvPr>
          <p:cNvSpPr/>
          <p:nvPr/>
        </p:nvSpPr>
        <p:spPr>
          <a:xfrm>
            <a:off x="1854126" y="1053218"/>
            <a:ext cx="8255145" cy="523220"/>
          </a:xfrm>
          <a:prstGeom prst="rect">
            <a:avLst/>
          </a:prstGeom>
        </p:spPr>
        <p:txBody>
          <a:bodyPr wrap="none">
            <a:spAutoFit/>
          </a:bodyPr>
          <a:lstStyle/>
          <a:p>
            <a:r>
              <a:rPr lang="en-US" sz="2800" dirty="0">
                <a:solidFill>
                  <a:schemeClr val="bg1"/>
                </a:solidFill>
              </a:rPr>
              <a:t>Try it out: https://teachablemachine.withgoogle.com/</a:t>
            </a:r>
          </a:p>
        </p:txBody>
      </p:sp>
      <p:pic>
        <p:nvPicPr>
          <p:cNvPr id="6" name="Picture 5">
            <a:extLst>
              <a:ext uri="{FF2B5EF4-FFF2-40B4-BE49-F238E27FC236}">
                <a16:creationId xmlns:a16="http://schemas.microsoft.com/office/drawing/2014/main" xmlns="" id="{D2FD6E95-0BC7-4B83-ABDD-74EAC8925C9F}"/>
              </a:ext>
            </a:extLst>
          </p:cNvPr>
          <p:cNvPicPr>
            <a:picLocks noChangeAspect="1"/>
          </p:cNvPicPr>
          <p:nvPr/>
        </p:nvPicPr>
        <p:blipFill>
          <a:blip r:embed="rId4"/>
          <a:stretch>
            <a:fillRect/>
          </a:stretch>
        </p:blipFill>
        <p:spPr>
          <a:xfrm>
            <a:off x="2095499" y="1675397"/>
            <a:ext cx="7772400" cy="4335164"/>
          </a:xfrm>
          <a:prstGeom prst="rect">
            <a:avLst/>
          </a:prstGeom>
          <a:ln w="57150">
            <a:solidFill>
              <a:srgbClr val="FF0000"/>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7" name="TextBox 6">
            <a:extLst>
              <a:ext uri="{FF2B5EF4-FFF2-40B4-BE49-F238E27FC236}">
                <a16:creationId xmlns:a16="http://schemas.microsoft.com/office/drawing/2014/main" xmlns="" id="{352A0439-8B44-43F1-956B-77259F0C0C18}"/>
              </a:ext>
            </a:extLst>
          </p:cNvPr>
          <p:cNvSpPr txBox="1"/>
          <p:nvPr/>
        </p:nvSpPr>
        <p:spPr>
          <a:xfrm>
            <a:off x="2133600" y="1967180"/>
            <a:ext cx="1966519" cy="923330"/>
          </a:xfrm>
          <a:prstGeom prst="rect">
            <a:avLst/>
          </a:prstGeom>
          <a:noFill/>
        </p:spPr>
        <p:txBody>
          <a:bodyPr wrap="square" rtlCol="0">
            <a:spAutoFit/>
          </a:bodyPr>
          <a:lstStyle>
            <a:defPPr>
              <a:defRPr lang="en-US"/>
            </a:defPPr>
            <a:lvl1pPr>
              <a:defRPr b="1">
                <a:solidFill>
                  <a:srgbClr val="FF0000"/>
                </a:solidFill>
              </a:defRPr>
            </a:lvl1pPr>
          </a:lstStyle>
          <a:p>
            <a:r>
              <a:rPr lang="en-CA" dirty="0"/>
              <a:t>STEP #1: UPLOAD THE TRAINING DATASET</a:t>
            </a:r>
            <a:endParaRPr lang="en-US" dirty="0"/>
          </a:p>
        </p:txBody>
      </p:sp>
      <p:sp>
        <p:nvSpPr>
          <p:cNvPr id="8" name="TextBox 7">
            <a:extLst>
              <a:ext uri="{FF2B5EF4-FFF2-40B4-BE49-F238E27FC236}">
                <a16:creationId xmlns:a16="http://schemas.microsoft.com/office/drawing/2014/main" xmlns="" id="{306B39EF-903F-4C1D-8F55-DA3CE21D6195}"/>
              </a:ext>
            </a:extLst>
          </p:cNvPr>
          <p:cNvSpPr txBox="1"/>
          <p:nvPr/>
        </p:nvSpPr>
        <p:spPr>
          <a:xfrm>
            <a:off x="6553200" y="5099109"/>
            <a:ext cx="1600200" cy="923330"/>
          </a:xfrm>
          <a:prstGeom prst="rect">
            <a:avLst/>
          </a:prstGeom>
          <a:noFill/>
        </p:spPr>
        <p:txBody>
          <a:bodyPr wrap="square" rtlCol="0">
            <a:spAutoFit/>
          </a:bodyPr>
          <a:lstStyle/>
          <a:p>
            <a:r>
              <a:rPr lang="en-CA" b="1" dirty="0">
                <a:solidFill>
                  <a:srgbClr val="FF0000"/>
                </a:solidFill>
              </a:rPr>
              <a:t>STEP #2: TRAIN THE AI MODEL</a:t>
            </a:r>
            <a:endParaRPr lang="en-US" b="1" dirty="0">
              <a:solidFill>
                <a:srgbClr val="FF0000"/>
              </a:solidFill>
            </a:endParaRPr>
          </a:p>
        </p:txBody>
      </p:sp>
      <p:cxnSp>
        <p:nvCxnSpPr>
          <p:cNvPr id="10" name="Connector: Curved 9">
            <a:extLst>
              <a:ext uri="{FF2B5EF4-FFF2-40B4-BE49-F238E27FC236}">
                <a16:creationId xmlns:a16="http://schemas.microsoft.com/office/drawing/2014/main" xmlns="" id="{C0918D6C-E3E5-400F-AE51-6C7CC9A02F82}"/>
              </a:ext>
            </a:extLst>
          </p:cNvPr>
          <p:cNvCxnSpPr/>
          <p:nvPr/>
        </p:nvCxnSpPr>
        <p:spPr>
          <a:xfrm>
            <a:off x="2895600" y="2886818"/>
            <a:ext cx="1104900" cy="867977"/>
          </a:xfrm>
          <a:prstGeom prst="curved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xmlns="" id="{48D0774C-6458-4D74-8D4A-4DBAB82F170E}"/>
              </a:ext>
            </a:extLst>
          </p:cNvPr>
          <p:cNvCxnSpPr>
            <a:cxnSpLocks/>
          </p:cNvCxnSpPr>
          <p:nvPr/>
        </p:nvCxnSpPr>
        <p:spPr>
          <a:xfrm rot="5400000" flipH="1" flipV="1">
            <a:off x="6799038" y="4404330"/>
            <a:ext cx="918025" cy="495300"/>
          </a:xfrm>
          <a:prstGeom prst="curved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1227D4F2-8095-4CA6-B8F8-3305D8F0F47E}"/>
              </a:ext>
            </a:extLst>
          </p:cNvPr>
          <p:cNvSpPr txBox="1"/>
          <p:nvPr/>
        </p:nvSpPr>
        <p:spPr>
          <a:xfrm>
            <a:off x="10279660" y="1797882"/>
            <a:ext cx="1600200" cy="923330"/>
          </a:xfrm>
          <a:prstGeom prst="rect">
            <a:avLst/>
          </a:prstGeom>
          <a:noFill/>
        </p:spPr>
        <p:txBody>
          <a:bodyPr wrap="square" rtlCol="0">
            <a:spAutoFit/>
          </a:bodyPr>
          <a:lstStyle/>
          <a:p>
            <a:r>
              <a:rPr lang="en-CA" b="1" dirty="0">
                <a:solidFill>
                  <a:srgbClr val="FF0000"/>
                </a:solidFill>
              </a:rPr>
              <a:t>STEP #3: TEST  THE TRAINED AI MODEL</a:t>
            </a:r>
            <a:endParaRPr lang="en-US" b="1" dirty="0">
              <a:solidFill>
                <a:srgbClr val="FF0000"/>
              </a:solidFill>
            </a:endParaRPr>
          </a:p>
        </p:txBody>
      </p:sp>
      <p:cxnSp>
        <p:nvCxnSpPr>
          <p:cNvPr id="16" name="Connector: Curved 15">
            <a:extLst>
              <a:ext uri="{FF2B5EF4-FFF2-40B4-BE49-F238E27FC236}">
                <a16:creationId xmlns:a16="http://schemas.microsoft.com/office/drawing/2014/main" xmlns="" id="{961AE65E-5BE1-4FA6-8E00-10620F1B1560}"/>
              </a:ext>
            </a:extLst>
          </p:cNvPr>
          <p:cNvCxnSpPr>
            <a:cxnSpLocks/>
          </p:cNvCxnSpPr>
          <p:nvPr/>
        </p:nvCxnSpPr>
        <p:spPr>
          <a:xfrm rot="10800000" flipV="1">
            <a:off x="9067802" y="2852874"/>
            <a:ext cx="1736798" cy="1033326"/>
          </a:xfrm>
          <a:prstGeom prst="curved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680906"/>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6442</TotalTime>
  <Words>2269</Words>
  <Application>Microsoft Office PowerPoint</Application>
  <PresentationFormat>Widescreen</PresentationFormat>
  <Paragraphs>472</Paragraphs>
  <Slides>51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Calibri</vt:lpstr>
      <vt:lpstr>Calibri Light</vt:lpstr>
      <vt:lpstr>Cambria Math</vt:lpstr>
      <vt:lpstr>Courier New</vt:lpstr>
      <vt:lpstr>Montserrat</vt:lpstr>
      <vt:lpstr>Montserrat Black</vt:lpstr>
      <vt:lpstr>Roboto</vt:lpstr>
      <vt:lpstr>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Ryan (FCA)</dc:creator>
  <cp:lastModifiedBy>Dr. Ryan</cp:lastModifiedBy>
  <cp:revision>625</cp:revision>
  <cp:lastPrinted>2015-02-18T03:35:51Z</cp:lastPrinted>
  <dcterms:created xsi:type="dcterms:W3CDTF">2006-08-16T00:00:00Z</dcterms:created>
  <dcterms:modified xsi:type="dcterms:W3CDTF">2021-03-11T00:39:01Z</dcterms:modified>
</cp:coreProperties>
</file>